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06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C4004-8CF4-43A0-BE75-713C63F55CD4}" type="datetimeFigureOut">
              <a:rPr lang="hu-HU" smtClean="0"/>
              <a:t>2023. 09. 21.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9E6F9-C760-4C50-AD4F-296117AF4BA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16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térkép készítésének idején még nem volt átadva a 83 sz. főút új nyomvonala Pápa-Győr között. Átadás után a régi 83-as út új száma 8314 lesz.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9E6F9-C760-4C50-AD4F-296117AF4BA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980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7">
            <a:extLst>
              <a:ext uri="{FF2B5EF4-FFF2-40B4-BE49-F238E27FC236}">
                <a16:creationId xmlns:a16="http://schemas.microsoft.com/office/drawing/2014/main" id="{82D711B5-3ACA-0CF2-A7A7-FFF4EABFABCE}"/>
              </a:ext>
            </a:extLst>
          </p:cNvPr>
          <p:cNvSpPr txBox="1">
            <a:spLocks/>
          </p:cNvSpPr>
          <p:nvPr userDrawn="1"/>
        </p:nvSpPr>
        <p:spPr>
          <a:xfrm>
            <a:off x="1345802" y="3265487"/>
            <a:ext cx="5435997" cy="5810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defPPr>
              <a:defRPr lang="hu-HU"/>
            </a:defPPr>
            <a:lvl1pPr marL="0" indent="0" algn="ctr" defTabSz="914400" rtl="0" eaLnBrk="1" latinLnBrk="0" hangingPunct="1">
              <a:buNone/>
              <a:defRPr sz="6500" kern="1200" baseline="0">
                <a:solidFill>
                  <a:srgbClr val="F07D00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7200" b="1" dirty="0">
                <a:solidFill>
                  <a:schemeClr val="bg1"/>
                </a:solidFill>
                <a:latin typeface="NewsGothicConBol" panose="020B0806040000020004" pitchFamily="34" charset="-18"/>
              </a:rPr>
              <a:t>Magyar Közút</a:t>
            </a:r>
          </a:p>
        </p:txBody>
      </p:sp>
      <p:sp>
        <p:nvSpPr>
          <p:cNvPr id="3" name="Szövegdoboz 3">
            <a:extLst>
              <a:ext uri="{FF2B5EF4-FFF2-40B4-BE49-F238E27FC236}">
                <a16:creationId xmlns:a16="http://schemas.microsoft.com/office/drawing/2014/main" id="{FB84FDB3-9F3C-9FF6-0D5E-1FF9AAFECBCE}"/>
              </a:ext>
            </a:extLst>
          </p:cNvPr>
          <p:cNvSpPr txBox="1"/>
          <p:nvPr userDrawn="1"/>
        </p:nvSpPr>
        <p:spPr>
          <a:xfrm>
            <a:off x="3619500" y="3955534"/>
            <a:ext cx="2755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2800" b="1" dirty="0">
                <a:solidFill>
                  <a:schemeClr val="bg1"/>
                </a:solidFill>
                <a:latin typeface="NewsGothicConBol" panose="020B0806040000020004" pitchFamily="34" charset="-18"/>
              </a:rPr>
              <a:t>Nonprofit Zrt.</a:t>
            </a:r>
          </a:p>
        </p:txBody>
      </p:sp>
      <p:pic>
        <p:nvPicPr>
          <p:cNvPr id="4" name="Kép 11" descr="A képen Betűtípus, szöveg, Grafika, embléma látható&#10;&#10;Automatikusan generált leírás">
            <a:extLst>
              <a:ext uri="{FF2B5EF4-FFF2-40B4-BE49-F238E27FC236}">
                <a16:creationId xmlns:a16="http://schemas.microsoft.com/office/drawing/2014/main" id="{5C087613-D667-0D3E-42F2-3CE343DBDE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700" y="2981696"/>
            <a:ext cx="1148606" cy="11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5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pus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B10276-D9FA-0A82-D552-6C975C25A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1133" y="2712306"/>
            <a:ext cx="4102445" cy="186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hu-H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60074F8-4EB9-7E47-DE03-349EF52ACE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8422" y="2712306"/>
            <a:ext cx="4102445" cy="186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hu-HU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37948E9-F599-B3E9-719E-48562AEE88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4357"/>
            <a:ext cx="10515600" cy="916331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chemeClr val="accent2"/>
                </a:solidFill>
                <a:latin typeface="Myriad Pro Cond" panose="020B0506030403020204" pitchFamily="34" charset="0"/>
              </a:defRPr>
            </a:lvl1pPr>
          </a:lstStyle>
          <a:p>
            <a:r>
              <a:rPr lang="hu-HU" sz="4400" dirty="0">
                <a:solidFill>
                  <a:schemeClr val="accent2"/>
                </a:solidFill>
              </a:rPr>
              <a:t>DIA CÍME</a:t>
            </a:r>
          </a:p>
        </p:txBody>
      </p:sp>
    </p:spTree>
    <p:extLst>
      <p:ext uri="{BB962C8B-B14F-4D97-AF65-F5344CB8AC3E}">
        <p14:creationId xmlns:p14="http://schemas.microsoft.com/office/powerpoint/2010/main" val="1418852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pus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46024D5-93C3-5981-F2D0-14C647F3AE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9285" y="2652584"/>
            <a:ext cx="9193429" cy="199355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/>
            </a:lvl1pPr>
          </a:lstStyle>
          <a:p>
            <a:pPr lvl="0"/>
            <a:endParaRPr lang="hu-HU" dirty="0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8D2C560F-8F88-7400-6757-CF7407954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4357"/>
            <a:ext cx="10515600" cy="916331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latin typeface="Myriad Pro Cond" panose="020B0506030403020204" pitchFamily="34" charset="0"/>
              </a:defRPr>
            </a:lvl1pPr>
          </a:lstStyle>
          <a:p>
            <a:r>
              <a:rPr lang="hu-HU" sz="4400" dirty="0">
                <a:solidFill>
                  <a:schemeClr val="accent2"/>
                </a:solidFill>
              </a:rPr>
              <a:t>DIA CÍME</a:t>
            </a:r>
          </a:p>
        </p:txBody>
      </p:sp>
    </p:spTree>
    <p:extLst>
      <p:ext uri="{BB962C8B-B14F-4D97-AF65-F5344CB8AC3E}">
        <p14:creationId xmlns:p14="http://schemas.microsoft.com/office/powerpoint/2010/main" val="1022853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pus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40C1717-07FD-A88D-61D1-D43129200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3525" y="2712306"/>
            <a:ext cx="7810754" cy="186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hu-HU" dirty="0"/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894C029D-8A1E-2C7F-D009-A502E17023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6" y="774357"/>
            <a:ext cx="7810752" cy="916331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latin typeface="Myriad Pro Cond" panose="020B0506030403020204" pitchFamily="34" charset="0"/>
              </a:defRPr>
            </a:lvl1pPr>
          </a:lstStyle>
          <a:p>
            <a:r>
              <a:rPr lang="hu-HU" sz="4400" dirty="0">
                <a:solidFill>
                  <a:schemeClr val="accent2"/>
                </a:solidFill>
              </a:rPr>
              <a:t>DIA CÍME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BD317A1-A544-83A9-54F2-0DA79283A8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37804" y="0"/>
            <a:ext cx="3854196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hu-HU" dirty="0"/>
              <a:t>Kép beszúrása</a:t>
            </a:r>
          </a:p>
          <a:p>
            <a:r>
              <a:rPr lang="hu-HU" dirty="0"/>
              <a:t>Ide kattintva</a:t>
            </a:r>
          </a:p>
        </p:txBody>
      </p:sp>
    </p:spTree>
    <p:extLst>
      <p:ext uri="{BB962C8B-B14F-4D97-AF65-F5344CB8AC3E}">
        <p14:creationId xmlns:p14="http://schemas.microsoft.com/office/powerpoint/2010/main" val="2472116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6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pus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9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89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51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693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4B14E2C0-0646-2480-DDE9-D155AE17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000"/>
            <a:ext cx="10515600" cy="916331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Útfelújítások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4E02312-57E8-1683-141D-9D704456A56B}"/>
              </a:ext>
            </a:extLst>
          </p:cNvPr>
          <p:cNvSpPr txBox="1"/>
          <p:nvPr/>
        </p:nvSpPr>
        <p:spPr>
          <a:xfrm>
            <a:off x="745724" y="1060373"/>
            <a:ext cx="237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Felújítási programok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2A64F9E-4C5C-F8A7-E4B4-A2595A468C3A}"/>
              </a:ext>
            </a:extLst>
          </p:cNvPr>
          <p:cNvSpPr txBox="1"/>
          <p:nvPr/>
        </p:nvSpPr>
        <p:spPr>
          <a:xfrm>
            <a:off x="838200" y="1509204"/>
            <a:ext cx="4900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Magyar Falu Útfelújítási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 fő alatti települések megközelítését segítő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2019-2022 között évente felújítás külsős kivitelezővel, nagyfelületű javítás MK saját kivitelezés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2023-ban csak nagyfelületű javítás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40CFE38E-CB48-C6E7-5A1F-07A8C5BA23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7608" y="906712"/>
            <a:ext cx="5116337" cy="362013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DB971120-A093-BFDB-E0BD-4101CEE845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34" y="3158363"/>
            <a:ext cx="5120005" cy="3620132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292DBF5A-DCC7-F223-16F8-9E0572E02EF2}"/>
              </a:ext>
            </a:extLst>
          </p:cNvPr>
          <p:cNvSpPr txBox="1"/>
          <p:nvPr/>
        </p:nvSpPr>
        <p:spPr>
          <a:xfrm>
            <a:off x="5888390" y="5326043"/>
            <a:ext cx="5575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Kiemelt társadalmi igények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 MK által </a:t>
            </a:r>
            <a:r>
              <a:rPr lang="hu-H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öszeállított</a:t>
            </a: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lista alapján.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Szükséges forrás biztosításával.</a:t>
            </a:r>
          </a:p>
        </p:txBody>
      </p:sp>
    </p:spTree>
    <p:extLst>
      <p:ext uri="{BB962C8B-B14F-4D97-AF65-F5344CB8AC3E}">
        <p14:creationId xmlns:p14="http://schemas.microsoft.com/office/powerpoint/2010/main" val="323387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EE63CDA8-63B3-DA5A-7D44-0F69316B8B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984" y="1882960"/>
            <a:ext cx="6605016" cy="4670120"/>
          </a:xfrm>
          <a:prstGeom prst="rect">
            <a:avLst/>
          </a:prstGeom>
        </p:spPr>
      </p:pic>
      <p:sp>
        <p:nvSpPr>
          <p:cNvPr id="5" name="Cím 3">
            <a:extLst>
              <a:ext uri="{FF2B5EF4-FFF2-40B4-BE49-F238E27FC236}">
                <a16:creationId xmlns:a16="http://schemas.microsoft.com/office/drawing/2014/main" id="{4652A69A-90E3-0DEB-399A-0344C9A4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000"/>
            <a:ext cx="10515600" cy="916331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Útfelújítások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5F94DC2-744E-EF59-762E-0909746B1522}"/>
              </a:ext>
            </a:extLst>
          </p:cNvPr>
          <p:cNvSpPr txBox="1"/>
          <p:nvPr/>
        </p:nvSpPr>
        <p:spPr>
          <a:xfrm>
            <a:off x="745724" y="1060373"/>
            <a:ext cx="2379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Felújítási programok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56B5003B-EA26-A926-6B71-397FA67F65CA}"/>
              </a:ext>
            </a:extLst>
          </p:cNvPr>
          <p:cNvSpPr txBox="1"/>
          <p:nvPr/>
        </p:nvSpPr>
        <p:spPr>
          <a:xfrm>
            <a:off x="838200" y="1609254"/>
            <a:ext cx="56018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Terület- és Településfejlesztési Operatív Program (TOP) 2017-2023 között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Forrás: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Európai Regionális Fejlesztési Alap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Magyarország költségvetése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Cél: az alacsonyabb rendű országos közutak ( 4, és 5 számjegyű) felújítása, fejlesztése az üzleti infrastruktúra elérhetőségének javítása.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Kiválasztás szempontjai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Vármegyei kollégák a burkolatállapot és a vármegyei keretösszeg alapján.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Megyei önkormányzatok egyeztetésével</a:t>
            </a:r>
          </a:p>
        </p:txBody>
      </p:sp>
    </p:spTree>
    <p:extLst>
      <p:ext uri="{BB962C8B-B14F-4D97-AF65-F5344CB8AC3E}">
        <p14:creationId xmlns:p14="http://schemas.microsoft.com/office/powerpoint/2010/main" val="117455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8FB0485C-86AF-D8B3-1F42-DD2F17D6B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000"/>
            <a:ext cx="10515600" cy="916331"/>
          </a:xfrm>
        </p:spPr>
        <p:txBody>
          <a:bodyPr anchor="ctr"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Útfelújítások hatása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7990D76-5BED-C3E0-5D55-E6784F1B8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37" y="1193538"/>
            <a:ext cx="7056784" cy="107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C9702B7-C547-B9C1-12EA-FED010D64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1429" y="2453065"/>
            <a:ext cx="4338000" cy="27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97030FD-D142-6AA7-5D09-E3ADE988A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37" y="2468137"/>
            <a:ext cx="4336698" cy="270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819D1B35-4F95-7D96-AE55-05012E7E7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923" y="5380464"/>
            <a:ext cx="7056784" cy="107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6F7E1114-4E53-DCC1-5F61-46C12960A317}"/>
              </a:ext>
            </a:extLst>
          </p:cNvPr>
          <p:cNvSpPr txBox="1"/>
          <p:nvPr/>
        </p:nvSpPr>
        <p:spPr>
          <a:xfrm>
            <a:off x="4850459" y="3336817"/>
            <a:ext cx="2766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2"/>
                </a:solidFill>
              </a:rPr>
              <a:t>2014. évben végzett beavatkozások vizsgálata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D6E1AA3-52A0-C293-6F7E-F4147F9C75FB}"/>
              </a:ext>
            </a:extLst>
          </p:cNvPr>
          <p:cNvSpPr txBox="1"/>
          <p:nvPr/>
        </p:nvSpPr>
        <p:spPr>
          <a:xfrm>
            <a:off x="468937" y="5380464"/>
            <a:ext cx="3996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vizsgálatba bevont szakaszok: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Burkolaterősítés 1 rétegben: 69,7 km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Profilmarás + aszfaltozás: 27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Marás + 1 </a:t>
            </a:r>
            <a:r>
              <a:rPr lang="hu-H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rtg</a:t>
            </a: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Aszfalat: 38,2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Marás + 2 </a:t>
            </a:r>
            <a:r>
              <a:rPr lang="hu-H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rtg</a:t>
            </a: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aszfalt: 17 km</a:t>
            </a:r>
          </a:p>
        </p:txBody>
      </p:sp>
    </p:spTree>
    <p:extLst>
      <p:ext uri="{BB962C8B-B14F-4D97-AF65-F5344CB8AC3E}">
        <p14:creationId xmlns:p14="http://schemas.microsoft.com/office/powerpoint/2010/main" val="364086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FFA510FD-2771-D830-9060-872E2CF48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4318" y="1039906"/>
            <a:ext cx="8619202" cy="5603030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DAFAB880-E560-C03A-7F87-13F82CB8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000"/>
            <a:ext cx="10515600" cy="916331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Útfelújítás jövője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F6BF5C7-F29E-0C8E-0A68-001060B98065}"/>
              </a:ext>
            </a:extLst>
          </p:cNvPr>
          <p:cNvSpPr txBox="1"/>
          <p:nvPr/>
        </p:nvSpPr>
        <p:spPr>
          <a:xfrm>
            <a:off x="435006" y="1131395"/>
            <a:ext cx="5486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Járásszékhelyek megközelítését segítő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évre ütemezett;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társadalmi egyeztetés még nem volt;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kormányhatározat tervezet készült, jóváhagyás alatt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forrással még nem rendelkezik;</a:t>
            </a:r>
          </a:p>
        </p:txBody>
      </p:sp>
    </p:spTree>
    <p:extLst>
      <p:ext uri="{BB962C8B-B14F-4D97-AF65-F5344CB8AC3E}">
        <p14:creationId xmlns:p14="http://schemas.microsoft.com/office/powerpoint/2010/main" val="1804768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CA82AB7D-F7B8-60AA-BA38-523E15244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265"/>
            <a:ext cx="10515600" cy="1296955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figyelmüket!</a:t>
            </a:r>
          </a:p>
        </p:txBody>
      </p:sp>
      <p:pic>
        <p:nvPicPr>
          <p:cNvPr id="8" name="Kép 7" descr="A képen emlős, szarvas, fű, kültéri látható&#10;&#10;Automatikusan generált leírás">
            <a:extLst>
              <a:ext uri="{FF2B5EF4-FFF2-40B4-BE49-F238E27FC236}">
                <a16:creationId xmlns:a16="http://schemas.microsoft.com/office/drawing/2014/main" id="{0EEE3730-D9A6-044D-CA3D-9B0289E16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8" y="1231908"/>
            <a:ext cx="8442153" cy="539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6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E11136-CEA1-AA27-C2FE-759EF8127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5881"/>
            <a:ext cx="10515600" cy="1714500"/>
          </a:xfrm>
        </p:spPr>
        <p:txBody>
          <a:bodyPr/>
          <a:lstStyle/>
          <a:p>
            <a:r>
              <a:rPr lang="hu-HU" dirty="0"/>
              <a:t>Útállapotok és felújítások az állami hálózaton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EED8659B-AC76-5C40-CE65-5B4419D5E369}"/>
              </a:ext>
            </a:extLst>
          </p:cNvPr>
          <p:cNvSpPr txBox="1"/>
          <p:nvPr/>
        </p:nvSpPr>
        <p:spPr>
          <a:xfrm>
            <a:off x="3810000" y="469668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b="1" dirty="0">
                <a:solidFill>
                  <a:srgbClr val="F893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Szerencsi Gábor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F893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közúti szolgáltató igazgató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b="1" dirty="0">
                <a:solidFill>
                  <a:srgbClr val="F893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Magyar Közút Nonprofit Zrt.</a:t>
            </a:r>
            <a:endParaRPr lang="hu-HU" altLang="hu-HU" sz="1800" b="1" dirty="0">
              <a:solidFill>
                <a:srgbClr val="F893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17CC97A-B6E7-0504-591B-63CBD8B06C0D}"/>
              </a:ext>
            </a:extLst>
          </p:cNvPr>
          <p:cNvSpPr txBox="1"/>
          <p:nvPr/>
        </p:nvSpPr>
        <p:spPr>
          <a:xfrm>
            <a:off x="1941990" y="6031795"/>
            <a:ext cx="8308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Boromissza Tibor – Egy kiemelkedő gyakorlati érzékű „</a:t>
            </a:r>
            <a:r>
              <a:rPr lang="hu-HU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uomo</a:t>
            </a:r>
            <a:r>
              <a:rPr lang="hu-H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universale</a:t>
            </a:r>
            <a:r>
              <a:rPr lang="hu-H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emlékülés</a:t>
            </a:r>
          </a:p>
        </p:txBody>
      </p:sp>
    </p:spTree>
    <p:extLst>
      <p:ext uri="{BB962C8B-B14F-4D97-AF65-F5344CB8AC3E}">
        <p14:creationId xmlns:p14="http://schemas.microsoft.com/office/powerpoint/2010/main" val="400882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6DB81E99-B944-1CBA-5DED-E73672232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015"/>
            <a:ext cx="10515600" cy="916331"/>
          </a:xfrm>
        </p:spPr>
        <p:txBody>
          <a:bodyPr/>
          <a:lstStyle/>
          <a:p>
            <a:r>
              <a:rPr lang="hu-HU" dirty="0"/>
              <a:t>Egy kis múltidézés…</a:t>
            </a:r>
          </a:p>
        </p:txBody>
      </p:sp>
      <p:pic>
        <p:nvPicPr>
          <p:cNvPr id="5" name="2505_2">
            <a:hlinkClick r:id="" action="ppaction://media"/>
            <a:extLst>
              <a:ext uri="{FF2B5EF4-FFF2-40B4-BE49-F238E27FC236}">
                <a16:creationId xmlns:a16="http://schemas.microsoft.com/office/drawing/2014/main" id="{1B9125A8-D8F9-DDD3-D42E-9BD74B8114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1847" y="1773992"/>
            <a:ext cx="7288306" cy="485887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6196F01-142C-A085-6243-0D6EE8521B4B}"/>
              </a:ext>
            </a:extLst>
          </p:cNvPr>
          <p:cNvSpPr txBox="1"/>
          <p:nvPr/>
        </p:nvSpPr>
        <p:spPr>
          <a:xfrm>
            <a:off x="9834282" y="1855694"/>
            <a:ext cx="2232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accent2"/>
                </a:solidFill>
              </a:rPr>
              <a:t>Magyar Híradó 195. 1927 november.</a:t>
            </a:r>
          </a:p>
        </p:txBody>
      </p:sp>
    </p:spTree>
    <p:extLst>
      <p:ext uri="{BB962C8B-B14F-4D97-AF65-F5344CB8AC3E}">
        <p14:creationId xmlns:p14="http://schemas.microsoft.com/office/powerpoint/2010/main" val="187600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7CBA7A44-4788-A080-6822-7898029A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4000"/>
            <a:ext cx="10515600" cy="916331"/>
          </a:xfrm>
        </p:spPr>
        <p:txBody>
          <a:bodyPr/>
          <a:lstStyle/>
          <a:p>
            <a:r>
              <a:rPr lang="hu-HU" dirty="0"/>
              <a:t>Napjainkban…</a:t>
            </a:r>
          </a:p>
        </p:txBody>
      </p:sp>
      <p:pic>
        <p:nvPicPr>
          <p:cNvPr id="3" name="2021_03_22_felúj_csökk">
            <a:hlinkClick r:id="" action="ppaction://media"/>
            <a:extLst>
              <a:ext uri="{FF2B5EF4-FFF2-40B4-BE49-F238E27FC236}">
                <a16:creationId xmlns:a16="http://schemas.microsoft.com/office/drawing/2014/main" id="{253BAA52-075D-C620-DEB3-12D5F07258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1999" y="1724137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7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3CF4B6DC-69C4-2401-F428-9031D4B7B0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26" y="1744146"/>
            <a:ext cx="5848572" cy="3177418"/>
          </a:xfrm>
          <a:prstGeom prst="rect">
            <a:avLst/>
          </a:prstGeom>
        </p:spPr>
      </p:pic>
      <p:sp>
        <p:nvSpPr>
          <p:cNvPr id="4" name="Cím 3">
            <a:extLst>
              <a:ext uri="{FF2B5EF4-FFF2-40B4-BE49-F238E27FC236}">
                <a16:creationId xmlns:a16="http://schemas.microsoft.com/office/drawing/2014/main" id="{6AF82FA7-9350-25C6-BBA1-C09D8F93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000"/>
            <a:ext cx="10515600" cy="916331"/>
          </a:xfrm>
        </p:spPr>
        <p:txBody>
          <a:bodyPr/>
          <a:lstStyle/>
          <a:p>
            <a:r>
              <a:rPr lang="hu-HU" dirty="0"/>
              <a:t>Útállapotok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5B6682F-5250-9FAE-499B-CE03D66099E2}"/>
              </a:ext>
            </a:extLst>
          </p:cNvPr>
          <p:cNvSpPr txBox="1"/>
          <p:nvPr/>
        </p:nvSpPr>
        <p:spPr>
          <a:xfrm>
            <a:off x="672354" y="1097815"/>
            <a:ext cx="3030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Burkolatállapot mérés (</a:t>
            </a:r>
            <a:r>
              <a:rPr lang="hu-HU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Roadmaster</a:t>
            </a:r>
            <a:r>
              <a:rPr lang="hu-H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-G)</a:t>
            </a:r>
          </a:p>
        </p:txBody>
      </p:sp>
      <p:pic>
        <p:nvPicPr>
          <p:cNvPr id="2" name="Picture 12" descr="P9150057">
            <a:extLst>
              <a:ext uri="{FF2B5EF4-FFF2-40B4-BE49-F238E27FC236}">
                <a16:creationId xmlns:a16="http://schemas.microsoft.com/office/drawing/2014/main" id="{B6A069A2-6413-09D7-46EB-4CDF57CE9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5106" y="4423012"/>
            <a:ext cx="2830865" cy="233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Rm2">
            <a:extLst>
              <a:ext uri="{FF2B5EF4-FFF2-40B4-BE49-F238E27FC236}">
                <a16:creationId xmlns:a16="http://schemas.microsoft.com/office/drawing/2014/main" id="{C90F233B-3DBC-0430-A30A-B95FD70E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935" y="4954316"/>
            <a:ext cx="2380729" cy="166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2BE5425-0BF5-6996-3E69-54FAB61903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898" y="1420980"/>
            <a:ext cx="5054864" cy="26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85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D5111F1D-4711-E849-D7F9-5DE59C485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000"/>
            <a:ext cx="10515600" cy="916331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Útállapotok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A4A9436-1A8A-8992-C61A-D7E1E7CAECEB}"/>
              </a:ext>
            </a:extLst>
          </p:cNvPr>
          <p:cNvSpPr txBox="1"/>
          <p:nvPr/>
        </p:nvSpPr>
        <p:spPr>
          <a:xfrm>
            <a:off x="600717" y="1153860"/>
            <a:ext cx="3370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Teherbírásmérés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Évente 5-6000 km között</a:t>
            </a:r>
          </a:p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7AA9439-285B-99AD-54B6-D88DA00A83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501" y="4460593"/>
            <a:ext cx="3711299" cy="177583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E7A18BE-6D0D-8299-B2A1-210E7FBB6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17" y="4460592"/>
            <a:ext cx="2376300" cy="1775837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6F43B94-7083-C55A-7EFB-4F033B397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614" y="4460593"/>
            <a:ext cx="3074893" cy="1775837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3C5621D-EEFB-9E6F-20E0-48BF09DF3C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017" y="1500527"/>
            <a:ext cx="5739003" cy="2609869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F33C85C0-B929-98ED-2CF2-17AA3BC2B8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776" y="1857169"/>
            <a:ext cx="3160974" cy="189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93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>
            <a:extLst>
              <a:ext uri="{FF2B5EF4-FFF2-40B4-BE49-F238E27FC236}">
                <a16:creationId xmlns:a16="http://schemas.microsoft.com/office/drawing/2014/main" id="{EBA566A7-B4CC-7E43-A679-A25429E54E2D}"/>
              </a:ext>
            </a:extLst>
          </p:cNvPr>
          <p:cNvSpPr txBox="1">
            <a:spLocks/>
          </p:cNvSpPr>
          <p:nvPr/>
        </p:nvSpPr>
        <p:spPr>
          <a:xfrm>
            <a:off x="838200" y="234000"/>
            <a:ext cx="10515600" cy="91633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accent2"/>
                </a:solidFill>
                <a:latin typeface="Myriad Pro Cond" panose="020B0506030403020204" pitchFamily="34" charset="0"/>
                <a:ea typeface="+mj-ea"/>
                <a:cs typeface="+mj-cs"/>
              </a:defRPr>
            </a:lvl1pPr>
          </a:lstStyle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Útállapotok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E970ABB-08BA-E1BF-DB11-D0C2B4D48355}"/>
              </a:ext>
            </a:extLst>
          </p:cNvPr>
          <p:cNvSpPr txBox="1"/>
          <p:nvPr/>
        </p:nvSpPr>
        <p:spPr>
          <a:xfrm>
            <a:off x="722791" y="1234250"/>
            <a:ext cx="436411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Egyenetlenség (IRI) mérés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Évente 8-10 000 km-</a:t>
            </a:r>
            <a:r>
              <a:rPr lang="hu-H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nyi</a:t>
            </a: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mérés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Főhálózaton 2-3 évente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Mellékúthálózaton 4-5 évente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B836BE92-C43C-0A53-F24C-214BA86ECB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587612"/>
            <a:ext cx="4575771" cy="327038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1996F65-6F25-870E-914F-11DA9738AF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129" y="3334100"/>
            <a:ext cx="5907230" cy="324922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18E1C1C-9EE5-3E2C-04A8-206FF6D8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714" y="1088770"/>
            <a:ext cx="2726571" cy="244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645F028-74DB-D92E-839C-B4815B25A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1419" y="1150331"/>
            <a:ext cx="2461247" cy="20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>
            <a:extLst>
              <a:ext uri="{FF2B5EF4-FFF2-40B4-BE49-F238E27FC236}">
                <a16:creationId xmlns:a16="http://schemas.microsoft.com/office/drawing/2014/main" id="{EBA566A7-B4CC-7E43-A679-A25429E54E2D}"/>
              </a:ext>
            </a:extLst>
          </p:cNvPr>
          <p:cNvSpPr txBox="1">
            <a:spLocks/>
          </p:cNvSpPr>
          <p:nvPr/>
        </p:nvSpPr>
        <p:spPr>
          <a:xfrm>
            <a:off x="838200" y="234000"/>
            <a:ext cx="10515600" cy="916331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accent2"/>
                </a:solidFill>
                <a:latin typeface="Myriad Pro Cond" panose="020B0506030403020204" pitchFamily="34" charset="0"/>
                <a:ea typeface="+mj-ea"/>
                <a:cs typeface="+mj-cs"/>
              </a:defRPr>
            </a:lvl1pPr>
          </a:lstStyle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Útállapotok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E970ABB-08BA-E1BF-DB11-D0C2B4D48355}"/>
              </a:ext>
            </a:extLst>
          </p:cNvPr>
          <p:cNvSpPr txBox="1"/>
          <p:nvPr/>
        </p:nvSpPr>
        <p:spPr>
          <a:xfrm>
            <a:off x="772358" y="1195812"/>
            <a:ext cx="451681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Nyomvályú mérés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Egyenetlenség méréssel egyidőben, ugyanazon mérőberendezéssel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B43F68F-9BE7-184A-56E7-217C3988AA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593" y="1006076"/>
            <a:ext cx="5415099" cy="269044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0296E95-6BBC-8472-4859-6EB6FB2AED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03" y="3070506"/>
            <a:ext cx="5153731" cy="354923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C05EBB1-3738-66D9-560E-3802EE38E1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367" y="3849112"/>
            <a:ext cx="5415099" cy="2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58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B8B54DE5-F8B4-A368-3D1A-7AE6E79AF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000"/>
            <a:ext cx="10515600" cy="916331"/>
          </a:xfrm>
        </p:spPr>
        <p:txBody>
          <a:bodyPr/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Útfelújítások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BBB2CA7-0D65-2FC7-1926-F31B765DF5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2789" y="915374"/>
            <a:ext cx="2396519" cy="3454441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04FD6EB-46C6-7520-696A-38B75A3ABBD6}"/>
              </a:ext>
            </a:extLst>
          </p:cNvPr>
          <p:cNvSpPr txBox="1"/>
          <p:nvPr/>
        </p:nvSpPr>
        <p:spPr>
          <a:xfrm>
            <a:off x="891771" y="1004151"/>
            <a:ext cx="7494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e-UT 08.02.12:2022 5.2 pontja alapján</a:t>
            </a:r>
          </a:p>
          <a:p>
            <a:endParaRPr lang="hu-HU" sz="1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jellemző felújítási technológia (az elmúlt évek tapasztalatai alapján: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lokális javítás + 1 </a:t>
            </a:r>
            <a:r>
              <a:rPr lang="hu-H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rtg</a:t>
            </a: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aszfalt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lokális javítás + 2 </a:t>
            </a:r>
            <a:r>
              <a:rPr lang="hu-H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rtg</a:t>
            </a: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aszfalt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kiegyenlítő réteg + 1 </a:t>
            </a:r>
            <a:r>
              <a:rPr lang="hu-H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rtg</a:t>
            </a: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aszfalt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kiegyenlítő réteg  + 2 </a:t>
            </a:r>
            <a:r>
              <a:rPr lang="hu-H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rtg</a:t>
            </a: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aszfalt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hideg </a:t>
            </a:r>
            <a:r>
              <a:rPr lang="hu-H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remix</a:t>
            </a: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 </a:t>
            </a:r>
            <a:r>
              <a:rPr lang="hu-H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rtg</a:t>
            </a: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aszfalt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hideg </a:t>
            </a:r>
            <a:r>
              <a:rPr lang="hu-H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remix</a:t>
            </a: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+ 3 </a:t>
            </a:r>
            <a:r>
              <a:rPr lang="hu-H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rtg</a:t>
            </a: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aszfalt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709B963-878A-3617-E4F0-6AA49569451A}"/>
              </a:ext>
            </a:extLst>
          </p:cNvPr>
          <p:cNvSpPr txBox="1"/>
          <p:nvPr/>
        </p:nvSpPr>
        <p:spPr>
          <a:xfrm>
            <a:off x="1083076" y="3737714"/>
            <a:ext cx="743060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Lebonyolítás: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Minisztériumi elrendelés és forrásmegjelölés alapján.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Több szakaszból álló programok hazai vagy uniós forrásból.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Önálló, kisebb szakaszok akár MK saját feladattervéből.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Tervezés saját vagy külső tervezővel.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Kivitelezés keretmegállapodásból, </a:t>
            </a:r>
            <a:r>
              <a:rPr lang="hu-HU" sz="1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versenyújranyitással</a:t>
            </a: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Munkaterület átadással, műszaki ellenőrzéssel, műszaki átadás-átvétellel kapcsolatos feladatok </a:t>
            </a:r>
          </a:p>
        </p:txBody>
      </p:sp>
      <p:sp>
        <p:nvSpPr>
          <p:cNvPr id="10" name="Nyíl: lefelé mutató 9">
            <a:extLst>
              <a:ext uri="{FF2B5EF4-FFF2-40B4-BE49-F238E27FC236}">
                <a16:creationId xmlns:a16="http://schemas.microsoft.com/office/drawing/2014/main" id="{55FDB181-57B6-EA6B-12AE-72537C167193}"/>
              </a:ext>
            </a:extLst>
          </p:cNvPr>
          <p:cNvSpPr/>
          <p:nvPr/>
        </p:nvSpPr>
        <p:spPr>
          <a:xfrm>
            <a:off x="5530788" y="5726097"/>
            <a:ext cx="248575" cy="37286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7AA2C53-FC15-88D1-D583-ADD68EFA2B36}"/>
              </a:ext>
            </a:extLst>
          </p:cNvPr>
          <p:cNvSpPr txBox="1"/>
          <p:nvPr/>
        </p:nvSpPr>
        <p:spPr>
          <a:xfrm>
            <a:off x="3355760" y="6187736"/>
            <a:ext cx="5495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Illetékes vármegye Fejlesztési és felújítás osztály</a:t>
            </a:r>
          </a:p>
        </p:txBody>
      </p:sp>
    </p:spTree>
    <p:extLst>
      <p:ext uri="{BB962C8B-B14F-4D97-AF65-F5344CB8AC3E}">
        <p14:creationId xmlns:p14="http://schemas.microsoft.com/office/powerpoint/2010/main" val="1619202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MK ppt">
      <a:majorFont>
        <a:latin typeface="Myriad Pro Cond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d380d2-2cfc-48ba-9e19-546a82f24909">
      <Terms xmlns="http://schemas.microsoft.com/office/infopath/2007/PartnerControls"/>
    </lcf76f155ced4ddcb4097134ff3c332f>
    <TaxCatchAll xmlns="9e91e7cc-7a5b-47f5-867a-fa6c01cabc6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BA5BFFD2EECEBF409486C44F72D4BCF1" ma:contentTypeVersion="13" ma:contentTypeDescription="Új dokumentum létrehozása." ma:contentTypeScope="" ma:versionID="6137509d8417584fabbddc2a0a512837">
  <xsd:schema xmlns:xsd="http://www.w3.org/2001/XMLSchema" xmlns:xs="http://www.w3.org/2001/XMLSchema" xmlns:p="http://schemas.microsoft.com/office/2006/metadata/properties" xmlns:ns2="24d380d2-2cfc-48ba-9e19-546a82f24909" xmlns:ns3="9e91e7cc-7a5b-47f5-867a-fa6c01cabc66" targetNamespace="http://schemas.microsoft.com/office/2006/metadata/properties" ma:root="true" ma:fieldsID="5badf7a9069e35130d0e9d1c6fcde721" ns2:_="" ns3:_="">
    <xsd:import namespace="24d380d2-2cfc-48ba-9e19-546a82f24909"/>
    <xsd:import namespace="9e91e7cc-7a5b-47f5-867a-fa6c01cabc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380d2-2cfc-48ba-9e19-546a82f249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épcímkék" ma:readOnly="false" ma:fieldId="{5cf76f15-5ced-4ddc-b409-7134ff3c332f}" ma:taxonomyMulti="true" ma:sspId="16098afa-4949-4470-96b6-ebdbebe4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91e7cc-7a5b-47f5-867a-fa6c01cabc66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cd5858d-69ec-4dc3-a9a4-6bda574373db}" ma:internalName="TaxCatchAll" ma:showField="CatchAllData" ma:web="9e91e7cc-7a5b-47f5-867a-fa6c01cabc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9DBDDE-FA44-46E5-9BA0-F6E013E9BF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2DB2FA-C034-45E8-8331-B40BEF27180A}">
  <ds:schemaRefs>
    <ds:schemaRef ds:uri="8dca41da-9952-4e99-b606-1bb5bf8ff271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925fc79-fad9-4042-855d-3bcd3766fe7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8F4F940-80BD-469E-A578-12101AD8131F}"/>
</file>

<file path=docProps/app.xml><?xml version="1.0" encoding="utf-8"?>
<Properties xmlns="http://schemas.openxmlformats.org/officeDocument/2006/extended-properties" xmlns:vt="http://schemas.openxmlformats.org/officeDocument/2006/docPropsVTypes">
  <Template>MK PPT THEME</Template>
  <TotalTime>769</TotalTime>
  <Words>398</Words>
  <Application>Microsoft Office PowerPoint</Application>
  <PresentationFormat>Szélesvásznú</PresentationFormat>
  <Paragraphs>74</Paragraphs>
  <Slides>14</Slides>
  <Notes>1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1" baseType="lpstr">
      <vt:lpstr>Arial</vt:lpstr>
      <vt:lpstr>Calibri</vt:lpstr>
      <vt:lpstr>Myriad Pro</vt:lpstr>
      <vt:lpstr>Myriad Pro Cond</vt:lpstr>
      <vt:lpstr>NewsGothicConBol</vt:lpstr>
      <vt:lpstr>Times New Roman</vt:lpstr>
      <vt:lpstr>Office Theme</vt:lpstr>
      <vt:lpstr>PowerPoint-bemutató</vt:lpstr>
      <vt:lpstr>Útállapotok és felújítások az állami hálózaton</vt:lpstr>
      <vt:lpstr>Egy kis múltidézés…</vt:lpstr>
      <vt:lpstr>Napjainkban…</vt:lpstr>
      <vt:lpstr>Útállapotok</vt:lpstr>
      <vt:lpstr>Útállapotok</vt:lpstr>
      <vt:lpstr>PowerPoint-bemutató</vt:lpstr>
      <vt:lpstr>PowerPoint-bemutató</vt:lpstr>
      <vt:lpstr>Útfelújítások</vt:lpstr>
      <vt:lpstr>Útfelújítások</vt:lpstr>
      <vt:lpstr>Útfelújítások</vt:lpstr>
      <vt:lpstr>Útfelújítások hatása</vt:lpstr>
      <vt:lpstr>Útfelújítás jövője</vt:lpstr>
      <vt:lpstr>Köszönöm a figyelmüket!</vt:lpstr>
    </vt:vector>
  </TitlesOfParts>
  <Company>Magyar Kozut NZRt.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MK SABLON 2023 V2</dc:title>
  <dc:creator>Diószeghy Marietta</dc:creator>
  <cp:lastModifiedBy>Szerencsi Gábor</cp:lastModifiedBy>
  <cp:revision>21</cp:revision>
  <dcterms:created xsi:type="dcterms:W3CDTF">2023-07-20T12:53:19Z</dcterms:created>
  <dcterms:modified xsi:type="dcterms:W3CDTF">2023-09-21T06:44:23Z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0x01010085525DB7BD455546AA6241C57936637B</vt:lpwstr>
  </property>
</Properties>
</file>