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80" r:id="rId4"/>
    <p:sldId id="266" r:id="rId5"/>
    <p:sldId id="258" r:id="rId6"/>
    <p:sldId id="267" r:id="rId7"/>
    <p:sldId id="282" r:id="rId8"/>
    <p:sldId id="277" r:id="rId9"/>
    <p:sldId id="285" r:id="rId10"/>
    <p:sldId id="284" r:id="rId11"/>
    <p:sldId id="283" r:id="rId12"/>
    <p:sldId id="286" r:id="rId13"/>
    <p:sldId id="287" r:id="rId14"/>
    <p:sldId id="262" r:id="rId15"/>
    <p:sldId id="271" r:id="rId16"/>
    <p:sldId id="273" r:id="rId17"/>
    <p:sldId id="263" r:id="rId18"/>
    <p:sldId id="274" r:id="rId19"/>
    <p:sldId id="276" r:id="rId20"/>
    <p:sldId id="257" r:id="rId21"/>
    <p:sldId id="279" r:id="rId22"/>
    <p:sldId id="288" r:id="rId2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-874" y="-4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5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907F-9129-40CA-B0CD-44D58CECA6A7}" type="datetimeFigureOut">
              <a:rPr lang="hu-HU" smtClean="0"/>
              <a:t>2023. 09. 21.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60B2-F107-4872-AE11-AFD934CE6E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9944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907F-9129-40CA-B0CD-44D58CECA6A7}" type="datetimeFigureOut">
              <a:rPr lang="hu-HU" smtClean="0"/>
              <a:t>2023. 09. 21.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60B2-F107-4872-AE11-AFD934CE6E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2333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907F-9129-40CA-B0CD-44D58CECA6A7}" type="datetimeFigureOut">
              <a:rPr lang="hu-HU" smtClean="0"/>
              <a:t>2023. 09. 21.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60B2-F107-4872-AE11-AFD934CE6E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054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D252CA8-24A4-44BF-A83E-0B089EFEB2F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04147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09600" y="1981200"/>
            <a:ext cx="53848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09600" y="4114800"/>
            <a:ext cx="53848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3848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85AB42F-9825-48E2-86BD-8E411D53B78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2418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F853155-8547-48D2-8752-354BBB0A7F2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89544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907F-9129-40CA-B0CD-44D58CECA6A7}" type="datetimeFigureOut">
              <a:rPr lang="hu-HU" smtClean="0"/>
              <a:t>2023. 09. 21.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60B2-F107-4872-AE11-AFD934CE6E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3292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907F-9129-40CA-B0CD-44D58CECA6A7}" type="datetimeFigureOut">
              <a:rPr lang="hu-HU" smtClean="0"/>
              <a:t>2023. 09. 21.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60B2-F107-4872-AE11-AFD934CE6E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5185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907F-9129-40CA-B0CD-44D58CECA6A7}" type="datetimeFigureOut">
              <a:rPr lang="hu-HU" smtClean="0"/>
              <a:t>2023. 09. 21.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60B2-F107-4872-AE11-AFD934CE6E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2478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907F-9129-40CA-B0CD-44D58CECA6A7}" type="datetimeFigureOut">
              <a:rPr lang="hu-HU" smtClean="0"/>
              <a:t>2023. 09. 21.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60B2-F107-4872-AE11-AFD934CE6E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9030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907F-9129-40CA-B0CD-44D58CECA6A7}" type="datetimeFigureOut">
              <a:rPr lang="hu-HU" smtClean="0"/>
              <a:t>2023. 09. 21.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60B2-F107-4872-AE11-AFD934CE6E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0779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907F-9129-40CA-B0CD-44D58CECA6A7}" type="datetimeFigureOut">
              <a:rPr lang="hu-HU" smtClean="0"/>
              <a:t>2023. 09. 21.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60B2-F107-4872-AE11-AFD934CE6E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9237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907F-9129-40CA-B0CD-44D58CECA6A7}" type="datetimeFigureOut">
              <a:rPr lang="hu-HU" smtClean="0"/>
              <a:t>2023. 09. 21.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60B2-F107-4872-AE11-AFD934CE6E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2728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907F-9129-40CA-B0CD-44D58CECA6A7}" type="datetimeFigureOut">
              <a:rPr lang="hu-HU" smtClean="0"/>
              <a:t>2023. 09. 21.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60B2-F107-4872-AE11-AFD934CE6E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8226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B907F-9129-40CA-B0CD-44D58CECA6A7}" type="datetimeFigureOut">
              <a:rPr lang="hu-HU" smtClean="0"/>
              <a:t>2023. 09. 21.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960B2-F107-4872-AE11-AFD934CE6E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0458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50000"/>
            </a:schemeClr>
          </a:fgClr>
          <a:bgClr>
            <a:schemeClr val="accent4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706181"/>
          </a:xfrm>
        </p:spPr>
        <p:txBody>
          <a:bodyPr/>
          <a:lstStyle/>
          <a:p>
            <a:r>
              <a:rPr lang="hu-HU" b="1" smtClean="0"/>
              <a:t>Szepesházi Róbert</a:t>
            </a:r>
            <a:endParaRPr lang="hu-HU" b="1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6000" smtClean="0"/>
              <a:t>(Út)tükörbe nézve…</a:t>
            </a:r>
            <a:endParaRPr lang="hu-HU" sz="6000"/>
          </a:p>
        </p:txBody>
      </p:sp>
    </p:spTree>
    <p:extLst>
      <p:ext uri="{BB962C8B-B14F-4D97-AF65-F5344CB8AC3E}">
        <p14:creationId xmlns:p14="http://schemas.microsoft.com/office/powerpoint/2010/main" val="394489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/>
          <p:nvPr/>
        </p:nvPicPr>
        <p:blipFill rotWithShape="1">
          <a:blip r:embed="rId2"/>
          <a:srcRect l="29365" t="25162" r="29497" b="23809"/>
          <a:stretch/>
        </p:blipFill>
        <p:spPr bwMode="auto">
          <a:xfrm>
            <a:off x="241554" y="309907"/>
            <a:ext cx="5756910" cy="41887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5854446" y="524256"/>
            <a:ext cx="62156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500" smtClean="0"/>
              <a:t>Rétegzett rendszerek modellezése</a:t>
            </a:r>
            <a:endParaRPr lang="hu-HU" sz="3500"/>
          </a:p>
        </p:txBody>
      </p:sp>
      <p:sp>
        <p:nvSpPr>
          <p:cNvPr id="8" name="Szövegdoboz 7"/>
          <p:cNvSpPr txBox="1"/>
          <p:nvPr/>
        </p:nvSpPr>
        <p:spPr>
          <a:xfrm>
            <a:off x="7162800" y="2005584"/>
            <a:ext cx="45598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500" smtClean="0"/>
              <a:t>analitikus eljárások</a:t>
            </a:r>
          </a:p>
          <a:p>
            <a:r>
              <a:rPr lang="hu-HU" sz="3500" smtClean="0"/>
              <a:t>numerikus eljárások</a:t>
            </a:r>
            <a:endParaRPr lang="hu-HU" sz="3500"/>
          </a:p>
        </p:txBody>
      </p:sp>
      <p:sp>
        <p:nvSpPr>
          <p:cNvPr id="9" name="Szövegdoboz 8"/>
          <p:cNvSpPr txBox="1"/>
          <p:nvPr/>
        </p:nvSpPr>
        <p:spPr>
          <a:xfrm>
            <a:off x="-217170" y="4851392"/>
            <a:ext cx="62156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500" smtClean="0"/>
              <a:t>Útpályaszerkezetek </a:t>
            </a:r>
          </a:p>
          <a:p>
            <a:pPr algn="ctr"/>
            <a:r>
              <a:rPr lang="hu-HU" sz="3500" smtClean="0"/>
              <a:t>mechanikai alapú méretezése</a:t>
            </a:r>
            <a:endParaRPr lang="hu-HU" sz="3500"/>
          </a:p>
        </p:txBody>
      </p:sp>
      <p:sp>
        <p:nvSpPr>
          <p:cNvPr id="10" name="Szövegdoboz 9"/>
          <p:cNvSpPr txBox="1"/>
          <p:nvPr/>
        </p:nvSpPr>
        <p:spPr>
          <a:xfrm>
            <a:off x="6267347" y="3651626"/>
            <a:ext cx="592465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500"/>
              <a:t>l</a:t>
            </a:r>
            <a:r>
              <a:rPr lang="hu-HU" sz="3500" smtClean="0"/>
              <a:t>ineáris rugalmasságtan alapján</a:t>
            </a:r>
          </a:p>
          <a:p>
            <a:endParaRPr lang="hu-HU" sz="3500" smtClean="0"/>
          </a:p>
          <a:p>
            <a:r>
              <a:rPr lang="hu-HU" sz="3500"/>
              <a:t>f</a:t>
            </a:r>
            <a:r>
              <a:rPr lang="hu-HU" sz="3500" smtClean="0"/>
              <a:t>ejlettebb anyagmodellekkel</a:t>
            </a:r>
          </a:p>
          <a:p>
            <a:pPr marL="457200" indent="-457200">
              <a:buFontTx/>
              <a:buChar char="-"/>
            </a:pPr>
            <a:r>
              <a:rPr lang="hu-HU" sz="3500" smtClean="0"/>
              <a:t>Gajári aszfaltokra</a:t>
            </a:r>
          </a:p>
          <a:p>
            <a:pPr marL="457200" indent="-457200">
              <a:buFontTx/>
              <a:buChar char="-"/>
            </a:pPr>
            <a:r>
              <a:rPr lang="hu-HU" sz="3500" smtClean="0"/>
              <a:t>Vámosi talajokra</a:t>
            </a:r>
            <a:endParaRPr lang="hu-HU" sz="3500"/>
          </a:p>
        </p:txBody>
      </p:sp>
      <p:sp>
        <p:nvSpPr>
          <p:cNvPr id="2" name="Lekerekített téglalap 1"/>
          <p:cNvSpPr/>
          <p:nvPr/>
        </p:nvSpPr>
        <p:spPr>
          <a:xfrm>
            <a:off x="371799" y="302822"/>
            <a:ext cx="756000" cy="396000"/>
          </a:xfrm>
          <a:prstGeom prst="roundRect">
            <a:avLst>
              <a:gd name="adj" fmla="val 29394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HUMU</a:t>
            </a:r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0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 rotWithShape="1">
          <a:blip r:embed="rId2"/>
          <a:srcRect l="12839" t="46122" r="73570" b="19429"/>
          <a:stretch/>
        </p:blipFill>
        <p:spPr bwMode="auto">
          <a:xfrm>
            <a:off x="8530052" y="3785757"/>
            <a:ext cx="2974975" cy="2746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Kép 4"/>
          <p:cNvPicPr/>
          <p:nvPr/>
        </p:nvPicPr>
        <p:blipFill rotWithShape="1">
          <a:blip r:embed="rId3"/>
          <a:srcRect l="32804" t="49383" r="32936" b="18849"/>
          <a:stretch/>
        </p:blipFill>
        <p:spPr bwMode="auto">
          <a:xfrm>
            <a:off x="44165" y="102870"/>
            <a:ext cx="6344443" cy="39082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640292" y="4249466"/>
            <a:ext cx="514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i="1" smtClean="0"/>
              <a:t>M</a:t>
            </a:r>
            <a:r>
              <a:rPr lang="hu-HU" sz="3600" baseline="-25000" smtClean="0"/>
              <a:t>r</a:t>
            </a:r>
            <a:r>
              <a:rPr lang="hu-HU" sz="3600" smtClean="0"/>
              <a:t> = </a:t>
            </a:r>
            <a:r>
              <a:rPr lang="hu-HU" sz="3600" i="1" smtClean="0"/>
              <a:t>E</a:t>
            </a:r>
            <a:r>
              <a:rPr lang="hu-HU" sz="3600" baseline="-25000" smtClean="0"/>
              <a:t>2</a:t>
            </a:r>
            <a:r>
              <a:rPr lang="hu-HU" sz="3600" smtClean="0"/>
              <a:t> reziliens </a:t>
            </a:r>
            <a:r>
              <a:rPr lang="hu-HU" sz="3600" smtClean="0"/>
              <a:t>modulus</a:t>
            </a:r>
            <a:endParaRPr lang="hu-HU" sz="3600"/>
          </a:p>
        </p:txBody>
      </p:sp>
      <p:pic>
        <p:nvPicPr>
          <p:cNvPr id="7" name="Kép 6"/>
          <p:cNvPicPr/>
          <p:nvPr/>
        </p:nvPicPr>
        <p:blipFill rotWithShape="1">
          <a:blip r:embed="rId4"/>
          <a:srcRect l="30953" t="47265" r="30026" b="6879"/>
          <a:stretch/>
        </p:blipFill>
        <p:spPr bwMode="auto">
          <a:xfrm>
            <a:off x="6693408" y="278320"/>
            <a:ext cx="5132895" cy="33427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1091742" y="5251912"/>
            <a:ext cx="4486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smtClean="0"/>
              <a:t>Bach – Szendefy</a:t>
            </a:r>
          </a:p>
          <a:p>
            <a:pPr algn="ctr"/>
            <a:r>
              <a:rPr lang="hu-HU" sz="3600" smtClean="0"/>
              <a:t>Papp – Mahler - Tóth</a:t>
            </a:r>
            <a:endParaRPr lang="hu-HU" sz="3600"/>
          </a:p>
        </p:txBody>
      </p:sp>
      <p:sp>
        <p:nvSpPr>
          <p:cNvPr id="9" name="Lekerekített téglalap 8"/>
          <p:cNvSpPr/>
          <p:nvPr/>
        </p:nvSpPr>
        <p:spPr>
          <a:xfrm>
            <a:off x="6824717" y="5158945"/>
            <a:ext cx="756000" cy="396000"/>
          </a:xfrm>
          <a:prstGeom prst="roundRect">
            <a:avLst>
              <a:gd name="adj" fmla="val 29394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HUMU</a:t>
            </a:r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38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kerekített téglalap 1"/>
          <p:cNvSpPr/>
          <p:nvPr/>
        </p:nvSpPr>
        <p:spPr>
          <a:xfrm>
            <a:off x="4920173" y="6283629"/>
            <a:ext cx="756000" cy="396000"/>
          </a:xfrm>
          <a:prstGeom prst="roundRect">
            <a:avLst>
              <a:gd name="adj" fmla="val 29394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HUMU</a:t>
            </a:r>
            <a:endParaRPr lang="hu-HU">
              <a:solidFill>
                <a:schemeClr val="tx1"/>
              </a:solidFill>
            </a:endParaRPr>
          </a:p>
        </p:txBody>
      </p:sp>
      <p:pic>
        <p:nvPicPr>
          <p:cNvPr id="4" name="Kép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9233" t="30570" r="56746" b="35567"/>
          <a:stretch/>
        </p:blipFill>
        <p:spPr bwMode="auto">
          <a:xfrm>
            <a:off x="201835" y="514041"/>
            <a:ext cx="3952154" cy="5638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Kép 6"/>
          <p:cNvPicPr/>
          <p:nvPr/>
        </p:nvPicPr>
        <p:blipFill rotWithShape="1">
          <a:blip r:embed="rId4"/>
          <a:srcRect l="14154" t="15050" r="34524" b="11111"/>
          <a:stretch/>
        </p:blipFill>
        <p:spPr bwMode="auto">
          <a:xfrm>
            <a:off x="4737293" y="674939"/>
            <a:ext cx="7271827" cy="53167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9147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:\Users\Robi\Downloads\Schematic-representation-of-FWD-operation-left-and-KUAB-FWD-testing-equipment-right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5" r="5473"/>
          <a:stretch/>
        </p:blipFill>
        <p:spPr bwMode="auto">
          <a:xfrm>
            <a:off x="8306029" y="3077845"/>
            <a:ext cx="3582178" cy="36271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2" descr="essai de déflex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" name="Kép 4"/>
          <p:cNvPicPr/>
          <p:nvPr/>
        </p:nvPicPr>
        <p:blipFill rotWithShape="1">
          <a:blip r:embed="rId3"/>
          <a:srcRect l="34392" t="25868" r="34391" b="32040"/>
          <a:stretch/>
        </p:blipFill>
        <p:spPr bwMode="auto">
          <a:xfrm>
            <a:off x="155575" y="45450"/>
            <a:ext cx="3687082" cy="35794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460375" y="5843692"/>
            <a:ext cx="1872000" cy="396000"/>
          </a:xfrm>
          <a:prstGeom prst="roundRect">
            <a:avLst>
              <a:gd name="adj" fmla="val 29394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Behajlásmérés</a:t>
            </a:r>
            <a:endParaRPr lang="hu-HU">
              <a:solidFill>
                <a:schemeClr val="tx1"/>
              </a:solidFill>
            </a:endParaRPr>
          </a:p>
        </p:txBody>
      </p:sp>
      <p:pic>
        <p:nvPicPr>
          <p:cNvPr id="7" name="Kép 6" descr="Heavy Weight Deflectometer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5" r="4727" b="19417"/>
          <a:stretch/>
        </p:blipFill>
        <p:spPr bwMode="auto">
          <a:xfrm>
            <a:off x="5272938" y="160338"/>
            <a:ext cx="4070985" cy="2917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Kép 7"/>
          <p:cNvPicPr/>
          <p:nvPr/>
        </p:nvPicPr>
        <p:blipFill rotWithShape="1">
          <a:blip r:embed="rId5"/>
          <a:srcRect l="24603" t="42530" r="25794" b="15343"/>
          <a:stretch/>
        </p:blipFill>
        <p:spPr bwMode="auto">
          <a:xfrm>
            <a:off x="3198156" y="3777344"/>
            <a:ext cx="4367416" cy="2886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534005" y="3752069"/>
            <a:ext cx="12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Benkelman</a:t>
            </a:r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4193032" y="3382737"/>
            <a:ext cx="841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Lacroix</a:t>
            </a:r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9540116" y="334466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FWD</a:t>
            </a:r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10868173" y="2708513"/>
            <a:ext cx="702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KUAB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589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37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" t="-1065" r="-447"/>
          <a:stretch/>
        </p:blipFill>
        <p:spPr bwMode="auto">
          <a:xfrm>
            <a:off x="117566" y="178864"/>
            <a:ext cx="11887200" cy="674650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5277394" y="845157"/>
            <a:ext cx="1872000" cy="396000"/>
          </a:xfrm>
          <a:prstGeom prst="roundRect">
            <a:avLst>
              <a:gd name="adj" fmla="val 29394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Behajlásmérés</a:t>
            </a:r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83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400" y="682183"/>
            <a:ext cx="8229600" cy="287337"/>
          </a:xfrm>
        </p:spPr>
        <p:txBody>
          <a:bodyPr>
            <a:normAutofit fontScale="90000"/>
          </a:bodyPr>
          <a:lstStyle/>
          <a:p>
            <a:r>
              <a:rPr lang="hu-HU" altLang="hu-HU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hu-HU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károsodások </a:t>
            </a:r>
            <a:r>
              <a:rPr lang="hu-HU" altLang="hu-HU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hatástényezői</a:t>
            </a:r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58885" y="1446663"/>
            <a:ext cx="8098972" cy="5411336"/>
          </a:xfrm>
        </p:spPr>
        <p:txBody>
          <a:bodyPr>
            <a:noAutofit/>
          </a:bodyPr>
          <a:lstStyle/>
          <a:p>
            <a:pPr marL="263525" indent="-263525" defTabSz="631825">
              <a:lnSpc>
                <a:spcPct val="80000"/>
              </a:lnSpc>
              <a:spcBef>
                <a:spcPts val="2400"/>
              </a:spcBef>
              <a:buNone/>
            </a:pPr>
            <a:r>
              <a:rPr lang="hu-HU" altLang="hu-HU">
                <a:solidFill>
                  <a:schemeClr val="bg1"/>
                </a:solidFill>
              </a:rPr>
              <a:t>az éghajlati viszonyok és változásaik</a:t>
            </a:r>
          </a:p>
          <a:p>
            <a:pPr marL="263525" indent="-263525" defTabSz="631825">
              <a:lnSpc>
                <a:spcPct val="80000"/>
              </a:lnSpc>
              <a:spcBef>
                <a:spcPts val="2400"/>
              </a:spcBef>
              <a:buNone/>
            </a:pPr>
            <a:r>
              <a:rPr lang="hu-HU" altLang="hu-HU" smtClean="0">
                <a:solidFill>
                  <a:schemeClr val="bg1"/>
                </a:solidFill>
              </a:rPr>
              <a:t>v</a:t>
            </a:r>
            <a:r>
              <a:rPr lang="hu-HU" altLang="hu-HU" smtClean="0">
                <a:solidFill>
                  <a:schemeClr val="bg1"/>
                </a:solidFill>
              </a:rPr>
              <a:t>ízelvezetés Burkolat alól, árokból)</a:t>
            </a:r>
            <a:endParaRPr lang="hu-HU" altLang="hu-HU">
              <a:solidFill>
                <a:schemeClr val="bg1"/>
              </a:solidFill>
            </a:endParaRPr>
          </a:p>
          <a:p>
            <a:pPr marL="263525" indent="-263525" defTabSz="631825">
              <a:lnSpc>
                <a:spcPct val="80000"/>
              </a:lnSpc>
              <a:spcBef>
                <a:spcPts val="2400"/>
              </a:spcBef>
              <a:buNone/>
            </a:pPr>
            <a:r>
              <a:rPr lang="hu-HU" altLang="hu-HU" smtClean="0">
                <a:solidFill>
                  <a:schemeClr val="bg1"/>
                </a:solidFill>
              </a:rPr>
              <a:t>a </a:t>
            </a:r>
            <a:r>
              <a:rPr lang="hu-HU" altLang="hu-HU" smtClean="0">
                <a:solidFill>
                  <a:schemeClr val="bg1"/>
                </a:solidFill>
              </a:rPr>
              <a:t>környező </a:t>
            </a:r>
            <a:r>
              <a:rPr lang="hu-HU" altLang="hu-HU" smtClean="0">
                <a:solidFill>
                  <a:schemeClr val="bg1"/>
                </a:solidFill>
              </a:rPr>
              <a:t>növényzet (fasorok, bozótosok)</a:t>
            </a:r>
            <a:r>
              <a:rPr lang="hu-HU" altLang="hu-HU">
                <a:solidFill>
                  <a:schemeClr val="bg1"/>
                </a:solidFill>
              </a:rPr>
              <a:t>		</a:t>
            </a:r>
            <a:endParaRPr lang="hu-HU" altLang="hu-HU" smtClean="0">
              <a:solidFill>
                <a:schemeClr val="bg1"/>
              </a:solidFill>
            </a:endParaRPr>
          </a:p>
          <a:p>
            <a:pPr marL="263525" indent="-263525" defTabSz="631825">
              <a:lnSpc>
                <a:spcPct val="80000"/>
              </a:lnSpc>
              <a:spcBef>
                <a:spcPts val="2400"/>
              </a:spcBef>
              <a:buNone/>
            </a:pPr>
            <a:r>
              <a:rPr lang="hu-HU" altLang="hu-HU" smtClean="0">
                <a:solidFill>
                  <a:schemeClr val="bg1"/>
                </a:solidFill>
              </a:rPr>
              <a:t>a földmű geometriája (töltés-bevágás-terep)</a:t>
            </a:r>
            <a:r>
              <a:rPr lang="hu-HU" altLang="hu-HU">
                <a:solidFill>
                  <a:schemeClr val="bg1"/>
                </a:solidFill>
              </a:rPr>
              <a:t>		</a:t>
            </a:r>
            <a:endParaRPr lang="hu-HU" altLang="hu-HU" smtClean="0">
              <a:solidFill>
                <a:schemeClr val="bg1"/>
              </a:solidFill>
            </a:endParaRPr>
          </a:p>
          <a:p>
            <a:pPr marL="263525" indent="-263525" defTabSz="631825">
              <a:lnSpc>
                <a:spcPct val="80000"/>
              </a:lnSpc>
              <a:spcBef>
                <a:spcPts val="2400"/>
              </a:spcBef>
              <a:buNone/>
            </a:pPr>
            <a:r>
              <a:rPr lang="hu-HU" altLang="hu-HU" smtClean="0">
                <a:solidFill>
                  <a:schemeClr val="bg1"/>
                </a:solidFill>
              </a:rPr>
              <a:t>a </a:t>
            </a:r>
            <a:r>
              <a:rPr lang="hu-HU" altLang="hu-HU">
                <a:solidFill>
                  <a:schemeClr val="bg1"/>
                </a:solidFill>
              </a:rPr>
              <a:t>földmű </a:t>
            </a:r>
            <a:r>
              <a:rPr lang="hu-HU" altLang="hu-HU" smtClean="0">
                <a:solidFill>
                  <a:schemeClr val="bg1"/>
                </a:solidFill>
              </a:rPr>
              <a:t>anyaga</a:t>
            </a:r>
            <a:r>
              <a:rPr lang="hu-HU" altLang="hu-HU">
                <a:solidFill>
                  <a:schemeClr val="bg1"/>
                </a:solidFill>
              </a:rPr>
              <a:t>		</a:t>
            </a:r>
            <a:endParaRPr lang="hu-HU" altLang="hu-HU" smtClean="0">
              <a:solidFill>
                <a:schemeClr val="bg1"/>
              </a:solidFill>
            </a:endParaRPr>
          </a:p>
          <a:p>
            <a:pPr marL="263525" indent="-263525" defTabSz="631825">
              <a:lnSpc>
                <a:spcPct val="80000"/>
              </a:lnSpc>
              <a:spcBef>
                <a:spcPts val="2400"/>
              </a:spcBef>
              <a:buNone/>
            </a:pPr>
            <a:r>
              <a:rPr lang="hu-HU" altLang="hu-HU" smtClean="0">
                <a:solidFill>
                  <a:schemeClr val="bg1"/>
                </a:solidFill>
              </a:rPr>
              <a:t>pályaszerkezet (hajlékony-félmerev)</a:t>
            </a:r>
            <a:r>
              <a:rPr lang="hu-HU" altLang="hu-HU">
                <a:solidFill>
                  <a:schemeClr val="bg1"/>
                </a:solidFill>
              </a:rPr>
              <a:t>		</a:t>
            </a:r>
            <a:endParaRPr lang="hu-HU" altLang="hu-HU" smtClean="0">
              <a:solidFill>
                <a:schemeClr val="bg1"/>
              </a:solidFill>
            </a:endParaRPr>
          </a:p>
          <a:p>
            <a:pPr marL="263525" indent="-263525" defTabSz="631825">
              <a:lnSpc>
                <a:spcPct val="80000"/>
              </a:lnSpc>
              <a:spcBef>
                <a:spcPts val="2400"/>
              </a:spcBef>
              <a:buNone/>
            </a:pPr>
            <a:r>
              <a:rPr lang="hu-HU" altLang="hu-HU" smtClean="0">
                <a:solidFill>
                  <a:schemeClr val="bg1"/>
                </a:solidFill>
              </a:rPr>
              <a:t>közvetlen forgalmi terhelés</a:t>
            </a:r>
            <a:endParaRPr lang="hu-HU" altLang="hu-HU">
              <a:solidFill>
                <a:schemeClr val="bg1"/>
              </a:solidFill>
            </a:endParaRPr>
          </a:p>
          <a:p>
            <a:pPr marL="263525" indent="-263525" defTabSz="631825">
              <a:lnSpc>
                <a:spcPct val="80000"/>
              </a:lnSpc>
              <a:spcBef>
                <a:spcPts val="2400"/>
              </a:spcBef>
              <a:buNone/>
            </a:pPr>
            <a:r>
              <a:rPr lang="hu-HU" altLang="hu-HU">
                <a:solidFill>
                  <a:schemeClr val="bg1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91380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"/>
          <a:stretch>
            <a:fillRect/>
          </a:stretch>
        </p:blipFill>
        <p:spPr bwMode="auto">
          <a:xfrm>
            <a:off x="2063751" y="400051"/>
            <a:ext cx="8081963" cy="61071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4355" name="Line 3"/>
          <p:cNvSpPr>
            <a:spLocks noChangeShapeType="1"/>
          </p:cNvSpPr>
          <p:nvPr/>
        </p:nvSpPr>
        <p:spPr bwMode="auto">
          <a:xfrm>
            <a:off x="7319963" y="2636839"/>
            <a:ext cx="0" cy="2879725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78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1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260350"/>
            <a:ext cx="8208962" cy="6167438"/>
          </a:xfrm>
          <a:noFill/>
          <a:ln>
            <a:solidFill>
              <a:srgbClr val="080808"/>
            </a:solidFill>
            <a:miter lim="800000"/>
            <a:headEnd/>
            <a:tailEnd/>
          </a:ln>
        </p:spPr>
      </p:pic>
      <p:sp>
        <p:nvSpPr>
          <p:cNvPr id="474115" name="Rectangle 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628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743700" y="260350"/>
            <a:ext cx="3322638" cy="11430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hu-HU" altLang="hu-HU" sz="2400">
                <a:solidFill>
                  <a:srgbClr val="336600"/>
                </a:solidFill>
              </a:rPr>
              <a:t>Csapadék </a:t>
            </a:r>
            <a:br>
              <a:rPr lang="hu-HU" altLang="hu-HU" sz="2400">
                <a:solidFill>
                  <a:srgbClr val="336600"/>
                </a:solidFill>
              </a:rPr>
            </a:br>
            <a:r>
              <a:rPr lang="hu-HU" altLang="hu-HU" sz="2400">
                <a:solidFill>
                  <a:srgbClr val="336600"/>
                </a:solidFill>
              </a:rPr>
              <a:t>2010. szeptember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8" y="188913"/>
            <a:ext cx="4464050" cy="3073400"/>
          </a:xfrm>
          <a:noFill/>
          <a:ln/>
        </p:spPr>
      </p:pic>
      <p:pic>
        <p:nvPicPr>
          <p:cNvPr id="38916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8" y="3419476"/>
            <a:ext cx="4464050" cy="3275013"/>
          </a:xfrm>
          <a:noFill/>
          <a:ln/>
        </p:spPr>
      </p:pic>
      <p:pic>
        <p:nvPicPr>
          <p:cNvPr id="38917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" r="877"/>
          <a:stretch>
            <a:fillRect/>
          </a:stretch>
        </p:blipFill>
        <p:spPr>
          <a:xfrm>
            <a:off x="6383339" y="1665289"/>
            <a:ext cx="4092575" cy="503078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90493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9"/>
          <p:cNvSpPr>
            <a:spLocks noGrp="1" noChangeArrowheads="1"/>
          </p:cNvSpPr>
          <p:nvPr>
            <p:ph type="title"/>
          </p:nvPr>
        </p:nvSpPr>
        <p:spPr>
          <a:xfrm>
            <a:off x="6383338" y="404813"/>
            <a:ext cx="4032250" cy="1143000"/>
          </a:xfrm>
        </p:spPr>
        <p:txBody>
          <a:bodyPr/>
          <a:lstStyle/>
          <a:p>
            <a:pPr eaLnBrk="1" hangingPunct="1"/>
            <a:r>
              <a:rPr lang="hu-HU" altLang="hu-HU" sz="2800">
                <a:solidFill>
                  <a:srgbClr val="FFFF66"/>
                </a:solidFill>
                <a:latin typeface="Comic Sans MS" panose="030F0702030302020204" pitchFamily="66" charset="0"/>
              </a:rPr>
              <a:t>A víz útjai kifürkészhetetlenek?</a:t>
            </a:r>
          </a:p>
        </p:txBody>
      </p:sp>
      <p:pic>
        <p:nvPicPr>
          <p:cNvPr id="11267" name="Picture 1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"/>
          <a:stretch>
            <a:fillRect/>
          </a:stretch>
        </p:blipFill>
        <p:spPr>
          <a:xfrm>
            <a:off x="1774826" y="188913"/>
            <a:ext cx="4176713" cy="3155950"/>
          </a:xfrm>
          <a:noFill/>
        </p:spPr>
      </p:pic>
      <p:pic>
        <p:nvPicPr>
          <p:cNvPr id="11268" name="Picture 1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"/>
          <a:stretch>
            <a:fillRect/>
          </a:stretch>
        </p:blipFill>
        <p:spPr>
          <a:xfrm>
            <a:off x="1774826" y="3519489"/>
            <a:ext cx="4176713" cy="3157537"/>
          </a:xfrm>
          <a:noFill/>
        </p:spPr>
      </p:pic>
      <p:pic>
        <p:nvPicPr>
          <p:cNvPr id="11269" name="Picture 1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5700" y="1916114"/>
            <a:ext cx="4254500" cy="4778375"/>
          </a:xfrm>
          <a:noFill/>
        </p:spPr>
      </p:pic>
    </p:spTree>
    <p:extLst>
      <p:ext uri="{BB962C8B-B14F-4D97-AF65-F5344CB8AC3E}">
        <p14:creationId xmlns:p14="http://schemas.microsoft.com/office/powerpoint/2010/main" val="374784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kerekített téglalap 5"/>
          <p:cNvSpPr/>
          <p:nvPr/>
        </p:nvSpPr>
        <p:spPr>
          <a:xfrm>
            <a:off x="4813611" y="2304783"/>
            <a:ext cx="720000" cy="576000"/>
          </a:xfrm>
          <a:prstGeom prst="roundRect">
            <a:avLst>
              <a:gd name="adj" fmla="val 2939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Kézdi Árpád</a:t>
            </a:r>
            <a:endParaRPr lang="hu-HU">
              <a:solidFill>
                <a:schemeClr val="tx1"/>
              </a:solidFill>
            </a:endParaRPr>
          </a:p>
        </p:txBody>
      </p:sp>
      <p:sp>
        <p:nvSpPr>
          <p:cNvPr id="7" name="Lekerekített téglalap 6"/>
          <p:cNvSpPr/>
          <p:nvPr/>
        </p:nvSpPr>
        <p:spPr>
          <a:xfrm>
            <a:off x="5884783" y="2304783"/>
            <a:ext cx="1080000" cy="576000"/>
          </a:xfrm>
          <a:prstGeom prst="roundRect">
            <a:avLst>
              <a:gd name="adj" fmla="val 2939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>
                <a:solidFill>
                  <a:schemeClr val="tx1"/>
                </a:solidFill>
              </a:rPr>
              <a:t>i</a:t>
            </a:r>
            <a:r>
              <a:rPr lang="hu-HU" smtClean="0">
                <a:solidFill>
                  <a:schemeClr val="tx1"/>
                </a:solidFill>
              </a:rPr>
              <a:t>d. Gáspár László</a:t>
            </a:r>
            <a:endParaRPr lang="hu-HU">
              <a:solidFill>
                <a:schemeClr val="tx1"/>
              </a:solidFill>
            </a:endParaRPr>
          </a:p>
        </p:txBody>
      </p:sp>
      <p:sp>
        <p:nvSpPr>
          <p:cNvPr id="8" name="Lekerekített téglalap 7"/>
          <p:cNvSpPr/>
          <p:nvPr/>
        </p:nvSpPr>
        <p:spPr>
          <a:xfrm>
            <a:off x="7937601" y="2977488"/>
            <a:ext cx="1008000" cy="540000"/>
          </a:xfrm>
          <a:prstGeom prst="roundRect">
            <a:avLst>
              <a:gd name="adj" fmla="val 2939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Nemesdy Ervin</a:t>
            </a:r>
            <a:endParaRPr lang="hu-HU">
              <a:solidFill>
                <a:schemeClr val="tx1"/>
              </a:solidFill>
            </a:endParaRPr>
          </a:p>
        </p:txBody>
      </p:sp>
      <p:sp>
        <p:nvSpPr>
          <p:cNvPr id="9" name="Lekerekített téglalap 8"/>
          <p:cNvSpPr/>
          <p:nvPr/>
        </p:nvSpPr>
        <p:spPr>
          <a:xfrm>
            <a:off x="6366208" y="5011859"/>
            <a:ext cx="1044000" cy="576000"/>
          </a:xfrm>
          <a:prstGeom prst="roundRect">
            <a:avLst>
              <a:gd name="adj" fmla="val 2939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ifj. Gáspár László</a:t>
            </a:r>
            <a:endParaRPr lang="hu-HU">
              <a:solidFill>
                <a:schemeClr val="tx1"/>
              </a:solidFill>
            </a:endParaRPr>
          </a:p>
        </p:txBody>
      </p:sp>
      <p:sp>
        <p:nvSpPr>
          <p:cNvPr id="10" name="Lekerekített téglalap 9"/>
          <p:cNvSpPr/>
          <p:nvPr/>
        </p:nvSpPr>
        <p:spPr>
          <a:xfrm>
            <a:off x="8189601" y="4324913"/>
            <a:ext cx="756000" cy="540000"/>
          </a:xfrm>
          <a:prstGeom prst="roundRect">
            <a:avLst>
              <a:gd name="adj" fmla="val 2939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Baksay János</a:t>
            </a:r>
            <a:endParaRPr lang="hu-HU">
              <a:solidFill>
                <a:schemeClr val="tx1"/>
              </a:solidFill>
            </a:endParaRPr>
          </a:p>
        </p:txBody>
      </p:sp>
      <p:sp>
        <p:nvSpPr>
          <p:cNvPr id="12" name="Lekerekített téglalap 11"/>
          <p:cNvSpPr/>
          <p:nvPr/>
        </p:nvSpPr>
        <p:spPr>
          <a:xfrm>
            <a:off x="3928095" y="2641721"/>
            <a:ext cx="648000" cy="576000"/>
          </a:xfrm>
          <a:prstGeom prst="roundRect">
            <a:avLst>
              <a:gd name="adj" fmla="val 2939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Héjj Huba</a:t>
            </a:r>
            <a:endParaRPr lang="hu-HU">
              <a:solidFill>
                <a:schemeClr val="tx1"/>
              </a:solidFill>
            </a:endParaRPr>
          </a:p>
        </p:txBody>
      </p:sp>
      <p:sp>
        <p:nvSpPr>
          <p:cNvPr id="13" name="Lekerekített téglalap 12"/>
          <p:cNvSpPr/>
          <p:nvPr/>
        </p:nvSpPr>
        <p:spPr>
          <a:xfrm>
            <a:off x="3412793" y="4825358"/>
            <a:ext cx="756000" cy="576000"/>
          </a:xfrm>
          <a:prstGeom prst="roundRect">
            <a:avLst>
              <a:gd name="adj" fmla="val 2939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Detre Gyula</a:t>
            </a:r>
            <a:endParaRPr lang="hu-HU">
              <a:solidFill>
                <a:schemeClr val="tx1"/>
              </a:solidFill>
            </a:endParaRPr>
          </a:p>
        </p:txBody>
      </p:sp>
      <p:sp>
        <p:nvSpPr>
          <p:cNvPr id="16" name="Lekerekített téglalap 15"/>
          <p:cNvSpPr/>
          <p:nvPr/>
        </p:nvSpPr>
        <p:spPr>
          <a:xfrm>
            <a:off x="3100095" y="3958452"/>
            <a:ext cx="828000" cy="576000"/>
          </a:xfrm>
          <a:prstGeom prst="roundRect">
            <a:avLst>
              <a:gd name="adj" fmla="val 2939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Lazányi István</a:t>
            </a:r>
            <a:endParaRPr lang="hu-HU">
              <a:solidFill>
                <a:schemeClr val="tx1"/>
              </a:solidFill>
            </a:endParaRPr>
          </a:p>
        </p:txBody>
      </p:sp>
      <p:sp>
        <p:nvSpPr>
          <p:cNvPr id="17" name="Lekerekített téglalap 16"/>
          <p:cNvSpPr/>
          <p:nvPr/>
        </p:nvSpPr>
        <p:spPr>
          <a:xfrm>
            <a:off x="5173611" y="3783793"/>
            <a:ext cx="1728000" cy="552659"/>
          </a:xfrm>
          <a:prstGeom prst="roundRect">
            <a:avLst>
              <a:gd name="adj" fmla="val 29394"/>
            </a:avLst>
          </a:prstGeom>
          <a:solidFill>
            <a:srgbClr val="7030A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bg1"/>
                </a:solidFill>
              </a:rPr>
              <a:t>Boromisza Tibor</a:t>
            </a:r>
            <a:endParaRPr lang="hu-HU">
              <a:solidFill>
                <a:schemeClr val="bg1"/>
              </a:solidFill>
            </a:endParaRPr>
          </a:p>
        </p:txBody>
      </p:sp>
      <p:sp>
        <p:nvSpPr>
          <p:cNvPr id="18" name="Lekerekített téglalap 17"/>
          <p:cNvSpPr/>
          <p:nvPr/>
        </p:nvSpPr>
        <p:spPr>
          <a:xfrm>
            <a:off x="4440003" y="4985243"/>
            <a:ext cx="828000" cy="576000"/>
          </a:xfrm>
          <a:prstGeom prst="roundRect">
            <a:avLst>
              <a:gd name="adj" fmla="val 2939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Schwáb János</a:t>
            </a:r>
            <a:endParaRPr lang="hu-HU">
              <a:solidFill>
                <a:schemeClr val="tx1"/>
              </a:solidFill>
            </a:endParaRPr>
          </a:p>
        </p:txBody>
      </p:sp>
      <p:sp>
        <p:nvSpPr>
          <p:cNvPr id="19" name="Lekerekített téglalap 18"/>
          <p:cNvSpPr/>
          <p:nvPr/>
        </p:nvSpPr>
        <p:spPr>
          <a:xfrm>
            <a:off x="8441601" y="3706452"/>
            <a:ext cx="864000" cy="540000"/>
          </a:xfrm>
          <a:prstGeom prst="roundRect">
            <a:avLst>
              <a:gd name="adj" fmla="val 2939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Karoliny Márton</a:t>
            </a:r>
            <a:endParaRPr lang="hu-HU">
              <a:solidFill>
                <a:schemeClr val="tx1"/>
              </a:solidFill>
            </a:endParaRPr>
          </a:p>
        </p:txBody>
      </p:sp>
      <p:sp>
        <p:nvSpPr>
          <p:cNvPr id="20" name="Lekerekített téglalap 19"/>
          <p:cNvSpPr/>
          <p:nvPr/>
        </p:nvSpPr>
        <p:spPr>
          <a:xfrm>
            <a:off x="3102411" y="3204227"/>
            <a:ext cx="756000" cy="576000"/>
          </a:xfrm>
          <a:prstGeom prst="roundRect">
            <a:avLst>
              <a:gd name="adj" fmla="val 2939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Varga László</a:t>
            </a:r>
            <a:endParaRPr lang="hu-HU">
              <a:solidFill>
                <a:schemeClr val="tx1"/>
              </a:solidFill>
            </a:endParaRPr>
          </a:p>
        </p:txBody>
      </p:sp>
      <p:sp>
        <p:nvSpPr>
          <p:cNvPr id="21" name="Lekerekített téglalap 20"/>
          <p:cNvSpPr/>
          <p:nvPr/>
        </p:nvSpPr>
        <p:spPr>
          <a:xfrm>
            <a:off x="5451181" y="5291243"/>
            <a:ext cx="828000" cy="540000"/>
          </a:xfrm>
          <a:prstGeom prst="roundRect">
            <a:avLst>
              <a:gd name="adj" fmla="val 2939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Tombor Sándor</a:t>
            </a:r>
            <a:endParaRPr lang="hu-HU">
              <a:solidFill>
                <a:schemeClr val="tx1"/>
              </a:solidFill>
            </a:endParaRPr>
          </a:p>
        </p:txBody>
      </p:sp>
      <p:sp>
        <p:nvSpPr>
          <p:cNvPr id="22" name="Lekerekített téglalap 21"/>
          <p:cNvSpPr/>
          <p:nvPr/>
        </p:nvSpPr>
        <p:spPr>
          <a:xfrm>
            <a:off x="7573277" y="5011859"/>
            <a:ext cx="1008000" cy="540000"/>
          </a:xfrm>
          <a:prstGeom prst="roundRect">
            <a:avLst>
              <a:gd name="adj" fmla="val 2939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Adorjányi Kálmán</a:t>
            </a:r>
            <a:endParaRPr lang="hu-HU">
              <a:solidFill>
                <a:schemeClr val="tx1"/>
              </a:solidFill>
            </a:endParaRPr>
          </a:p>
        </p:txBody>
      </p:sp>
      <p:sp>
        <p:nvSpPr>
          <p:cNvPr id="24" name="Lekerekített téglalap 23"/>
          <p:cNvSpPr/>
          <p:nvPr/>
        </p:nvSpPr>
        <p:spPr>
          <a:xfrm>
            <a:off x="4252095" y="3470512"/>
            <a:ext cx="648000" cy="396000"/>
          </a:xfrm>
          <a:prstGeom prst="roundRect">
            <a:avLst>
              <a:gd name="adj" fmla="val 29394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CBR</a:t>
            </a:r>
            <a:endParaRPr lang="hu-HU">
              <a:solidFill>
                <a:schemeClr val="tx1"/>
              </a:solidFill>
            </a:endParaRPr>
          </a:p>
        </p:txBody>
      </p:sp>
      <p:sp>
        <p:nvSpPr>
          <p:cNvPr id="32" name="Lekerekített téglalap 31"/>
          <p:cNvSpPr/>
          <p:nvPr/>
        </p:nvSpPr>
        <p:spPr>
          <a:xfrm>
            <a:off x="4219108" y="4249358"/>
            <a:ext cx="720000" cy="396000"/>
          </a:xfrm>
          <a:prstGeom prst="roundRect">
            <a:avLst>
              <a:gd name="adj" fmla="val 29394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Fagyás</a:t>
            </a:r>
            <a:endParaRPr lang="hu-HU">
              <a:solidFill>
                <a:schemeClr val="tx1"/>
              </a:solidFill>
            </a:endParaRPr>
          </a:p>
        </p:txBody>
      </p:sp>
      <p:sp>
        <p:nvSpPr>
          <p:cNvPr id="33" name="Lekerekített téglalap 32"/>
          <p:cNvSpPr/>
          <p:nvPr/>
        </p:nvSpPr>
        <p:spPr>
          <a:xfrm>
            <a:off x="5520712" y="4645358"/>
            <a:ext cx="720000" cy="360000"/>
          </a:xfrm>
          <a:prstGeom prst="roundRect">
            <a:avLst>
              <a:gd name="adj" fmla="val 29394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PMS</a:t>
            </a:r>
            <a:endParaRPr lang="hu-HU">
              <a:solidFill>
                <a:schemeClr val="tx1"/>
              </a:solidFill>
            </a:endParaRPr>
          </a:p>
        </p:txBody>
      </p:sp>
      <p:sp>
        <p:nvSpPr>
          <p:cNvPr id="34" name="Lekerekített téglalap 33"/>
          <p:cNvSpPr/>
          <p:nvPr/>
        </p:nvSpPr>
        <p:spPr>
          <a:xfrm>
            <a:off x="5214208" y="3059113"/>
            <a:ext cx="1152000" cy="468000"/>
          </a:xfrm>
          <a:prstGeom prst="roundRect">
            <a:avLst>
              <a:gd name="adj" fmla="val 29394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Stabilizáció</a:t>
            </a:r>
            <a:endParaRPr lang="hu-HU">
              <a:solidFill>
                <a:schemeClr val="tx1"/>
              </a:solidFill>
            </a:endParaRPr>
          </a:p>
        </p:txBody>
      </p:sp>
      <p:sp>
        <p:nvSpPr>
          <p:cNvPr id="35" name="Lekerekített téglalap 34"/>
          <p:cNvSpPr/>
          <p:nvPr/>
        </p:nvSpPr>
        <p:spPr>
          <a:xfrm>
            <a:off x="7463471" y="3767188"/>
            <a:ext cx="756000" cy="396000"/>
          </a:xfrm>
          <a:prstGeom prst="roundRect">
            <a:avLst>
              <a:gd name="adj" fmla="val 29394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HUMU</a:t>
            </a:r>
            <a:endParaRPr lang="hu-HU">
              <a:solidFill>
                <a:schemeClr val="tx1"/>
              </a:solidFill>
            </a:endParaRPr>
          </a:p>
        </p:txBody>
      </p:sp>
      <p:sp>
        <p:nvSpPr>
          <p:cNvPr id="36" name="Lekerekített téglalap 35"/>
          <p:cNvSpPr/>
          <p:nvPr/>
        </p:nvSpPr>
        <p:spPr>
          <a:xfrm>
            <a:off x="7037601" y="4375837"/>
            <a:ext cx="900000" cy="396000"/>
          </a:xfrm>
          <a:prstGeom prst="roundRect">
            <a:avLst>
              <a:gd name="adj" fmla="val 29394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Behajlás</a:t>
            </a:r>
            <a:endParaRPr lang="hu-HU">
              <a:solidFill>
                <a:schemeClr val="tx1"/>
              </a:solidFill>
            </a:endParaRPr>
          </a:p>
        </p:txBody>
      </p:sp>
      <p:sp>
        <p:nvSpPr>
          <p:cNvPr id="37" name="Lekerekített téglalap 36"/>
          <p:cNvSpPr/>
          <p:nvPr/>
        </p:nvSpPr>
        <p:spPr>
          <a:xfrm>
            <a:off x="6750005" y="3209463"/>
            <a:ext cx="828000" cy="396000"/>
          </a:xfrm>
          <a:prstGeom prst="roundRect">
            <a:avLst>
              <a:gd name="adj" fmla="val 29394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Beton</a:t>
            </a:r>
            <a:endParaRPr lang="hu-HU">
              <a:solidFill>
                <a:schemeClr val="tx1"/>
              </a:solidFill>
            </a:endParaRPr>
          </a:p>
        </p:txBody>
      </p:sp>
      <p:sp>
        <p:nvSpPr>
          <p:cNvPr id="38" name="Lekerekített téglalap 37"/>
          <p:cNvSpPr/>
          <p:nvPr/>
        </p:nvSpPr>
        <p:spPr>
          <a:xfrm>
            <a:off x="7236005" y="2355961"/>
            <a:ext cx="684000" cy="576000"/>
          </a:xfrm>
          <a:prstGeom prst="roundRect">
            <a:avLst>
              <a:gd name="adj" fmla="val 2939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Keleti Imre</a:t>
            </a:r>
            <a:endParaRPr lang="hu-HU">
              <a:solidFill>
                <a:schemeClr val="tx1"/>
              </a:solidFill>
            </a:endParaRPr>
          </a:p>
        </p:txBody>
      </p:sp>
      <p:pic>
        <p:nvPicPr>
          <p:cNvPr id="39" name="Kép 38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</a14:imgLayer>
                </a14:imgProps>
              </a:ext>
            </a:extLst>
          </a:blip>
          <a:srcRect l="22709" t="49236" r="22348" b="26045"/>
          <a:stretch/>
        </p:blipFill>
        <p:spPr bwMode="auto">
          <a:xfrm>
            <a:off x="7236005" y="194132"/>
            <a:ext cx="4789672" cy="13544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2203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711450" y="188914"/>
            <a:ext cx="6769100" cy="865187"/>
          </a:xfrm>
          <a:solidFill>
            <a:srgbClr val="FFFFCC"/>
          </a:solidFill>
          <a:ln w="50800" cmpd="thickThin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altLang="hu-HU" sz="2000">
                <a:latin typeface="Verdana" panose="020B0604030504040204" pitchFamily="34" charset="0"/>
              </a:rPr>
              <a:t>Az útmérnök és a geotechnikus </a:t>
            </a:r>
            <a:br>
              <a:rPr lang="hu-HU" altLang="hu-HU" sz="2000">
                <a:latin typeface="Verdana" panose="020B0604030504040204" pitchFamily="34" charset="0"/>
              </a:rPr>
            </a:br>
            <a:r>
              <a:rPr lang="hu-HU" altLang="hu-HU" sz="2000">
                <a:latin typeface="Verdana" panose="020B0604030504040204" pitchFamily="34" charset="0"/>
              </a:rPr>
              <a:t>szemléletmódjának különbözősége</a:t>
            </a:r>
          </a:p>
        </p:txBody>
      </p:sp>
      <p:graphicFrame>
        <p:nvGraphicFramePr>
          <p:cNvPr id="66563" name="Object 3"/>
          <p:cNvGraphicFramePr>
            <a:graphicFrameLocks noGrp="1" noChangeAspect="1"/>
          </p:cNvGraphicFramePr>
          <p:nvPr>
            <p:ph type="tbl" idx="1"/>
          </p:nvPr>
        </p:nvGraphicFramePr>
        <p:xfrm>
          <a:off x="2727326" y="1358901"/>
          <a:ext cx="6729413" cy="532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Dokumentum" r:id="rId3" imgW="6829560" imgH="6744240" progId="Word.Document.8">
                  <p:embed/>
                </p:oleObj>
              </mc:Choice>
              <mc:Fallback>
                <p:oleObj name="Dokumentum" r:id="rId3" imgW="6829560" imgH="6744240" progId="Word.Document.8">
                  <p:embed/>
                  <p:pic>
                    <p:nvPicPr>
                      <p:cNvPr id="665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211" t="6833" r="6642" b="7260"/>
                      <a:stretch>
                        <a:fillRect/>
                      </a:stretch>
                    </p:blipFill>
                    <p:spPr bwMode="auto">
                      <a:xfrm>
                        <a:off x="2727326" y="1358901"/>
                        <a:ext cx="6729413" cy="5326063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Lekerekített téglalap 3"/>
          <p:cNvSpPr/>
          <p:nvPr/>
        </p:nvSpPr>
        <p:spPr>
          <a:xfrm>
            <a:off x="10866012" y="6076029"/>
            <a:ext cx="756000" cy="396000"/>
          </a:xfrm>
          <a:prstGeom prst="roundRect">
            <a:avLst>
              <a:gd name="adj" fmla="val 29394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HUMU</a:t>
            </a:r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18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31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4667757"/>
              </p:ext>
            </p:extLst>
          </p:nvPr>
        </p:nvGraphicFramePr>
        <p:xfrm>
          <a:off x="2253343" y="319532"/>
          <a:ext cx="8088085" cy="6067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Photo Editor fénykép" r:id="rId3" imgW="19504762" imgH="14628571" progId="MSPhotoEd.3">
                  <p:embed/>
                </p:oleObj>
              </mc:Choice>
              <mc:Fallback>
                <p:oleObj name="Photo Editor fénykép" r:id="rId3" imgW="19504762" imgH="14628571" progId="MSPhotoEd.3">
                  <p:embed/>
                  <p:pic>
                    <p:nvPicPr>
                      <p:cNvPr id="30311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6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3343" y="319532"/>
                        <a:ext cx="8088085" cy="6067778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821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geotechnikaiegyesulet.hu/wp-content/uploads/2023/08/Dij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36" t="-3150" r="-3709" b="-3936"/>
          <a:stretch/>
        </p:blipFill>
        <p:spPr bwMode="auto">
          <a:xfrm>
            <a:off x="8450489" y="2168751"/>
            <a:ext cx="2952000" cy="2448000"/>
          </a:xfrm>
          <a:prstGeom prst="rect">
            <a:avLst/>
          </a:prstGeom>
          <a:solidFill>
            <a:schemeClr val="bg1"/>
          </a:solidFill>
          <a:ln w="73025" cmpd="dbl">
            <a:solidFill>
              <a:schemeClr val="tx1"/>
            </a:solidFill>
          </a:ln>
        </p:spPr>
      </p:pic>
      <p:pic>
        <p:nvPicPr>
          <p:cNvPr id="16388" name="Picture 4" descr="Dr. Boromissza Tib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804" y="633864"/>
            <a:ext cx="4438196" cy="5917595"/>
          </a:xfrm>
          <a:prstGeom prst="rect">
            <a:avLst/>
          </a:prstGeom>
          <a:noFill/>
          <a:ln w="104775" cmpd="dbl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764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8306" t="37428" r="65694" b="3281"/>
          <a:stretch/>
        </p:blipFill>
        <p:spPr>
          <a:xfrm>
            <a:off x="341116" y="1517842"/>
            <a:ext cx="3529047" cy="4762500"/>
          </a:xfrm>
          <a:prstGeom prst="rect">
            <a:avLst/>
          </a:prstGeom>
        </p:spPr>
      </p:pic>
      <p:pic>
        <p:nvPicPr>
          <p:cNvPr id="12290" name="Picture 2" descr="https://cdn.antikvarium.hu/foto/eredeti/20013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975" y="1517842"/>
            <a:ext cx="3574502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Kézdi Árpád: Stabilizált földutak antikvá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289" y="1422149"/>
            <a:ext cx="35718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ekerekített téglalap 8"/>
          <p:cNvSpPr/>
          <p:nvPr/>
        </p:nvSpPr>
        <p:spPr>
          <a:xfrm>
            <a:off x="5294226" y="436456"/>
            <a:ext cx="1656000" cy="540000"/>
          </a:xfrm>
          <a:prstGeom prst="roundRect">
            <a:avLst>
              <a:gd name="adj" fmla="val 29394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Talajstabilizáció</a:t>
            </a:r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31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https://marvin.bline.hu/product_images/944/2310002902348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56" y="1183985"/>
            <a:ext cx="3441811" cy="486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ekerekített téglalap 9"/>
          <p:cNvSpPr/>
          <p:nvPr/>
        </p:nvSpPr>
        <p:spPr>
          <a:xfrm>
            <a:off x="5450960" y="358345"/>
            <a:ext cx="900000" cy="540000"/>
          </a:xfrm>
          <a:prstGeom prst="roundRect">
            <a:avLst>
              <a:gd name="adj" fmla="val 29394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Beton</a:t>
            </a:r>
            <a:endParaRPr lang="hu-HU">
              <a:solidFill>
                <a:schemeClr val="tx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-72113" t="-46787" r="133594" b="-48889"/>
          <a:stretch/>
        </p:blipFill>
        <p:spPr>
          <a:xfrm>
            <a:off x="-3048000" y="-1714500"/>
            <a:ext cx="3600000" cy="10287000"/>
          </a:xfrm>
          <a:prstGeom prst="rect">
            <a:avLst/>
          </a:prstGeom>
        </p:spPr>
      </p:pic>
      <p:pic>
        <p:nvPicPr>
          <p:cNvPr id="12" name="Kép 11"/>
          <p:cNvPicPr/>
          <p:nvPr/>
        </p:nvPicPr>
        <p:blipFill rotWithShape="1">
          <a:blip r:embed="rId3"/>
          <a:srcRect l="36507" t="19988" r="36376" b="9700"/>
          <a:stretch/>
        </p:blipFill>
        <p:spPr bwMode="auto">
          <a:xfrm>
            <a:off x="4423719" y="1234121"/>
            <a:ext cx="3158224" cy="4576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340" name="Picture 4" descr="https://marvin.bline.hu/product_images/557/B10277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748" y="1047749"/>
            <a:ext cx="34099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949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700" y="882142"/>
            <a:ext cx="5052130" cy="466521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7033191"/>
              </p:ext>
            </p:extLst>
          </p:nvPr>
        </p:nvGraphicFramePr>
        <p:xfrm>
          <a:off x="593282" y="421547"/>
          <a:ext cx="5274118" cy="6129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PaperPort Document" r:id="rId4" imgW="3813120" imgH="5276160" progId="Paper.Document">
                  <p:embed/>
                </p:oleObj>
              </mc:Choice>
              <mc:Fallback>
                <p:oleObj name="PaperPort Document" r:id="rId4" imgW="3813120" imgH="5276160" progId="Paper.Document">
                  <p:embed/>
                  <p:pic>
                    <p:nvPicPr>
                      <p:cNvPr id="30310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45" t="6281" r="945" b="4913"/>
                      <a:stretch>
                        <a:fillRect/>
                      </a:stretch>
                    </p:blipFill>
                    <p:spPr bwMode="auto">
                      <a:xfrm>
                        <a:off x="593282" y="421547"/>
                        <a:ext cx="5274118" cy="612904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590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32025" t="18564" b="965"/>
          <a:stretch/>
        </p:blipFill>
        <p:spPr>
          <a:xfrm>
            <a:off x="80335" y="145975"/>
            <a:ext cx="7646898" cy="395646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38860" t="22637" r="2932" b="1323"/>
          <a:stretch/>
        </p:blipFill>
        <p:spPr>
          <a:xfrm>
            <a:off x="5684108" y="3760885"/>
            <a:ext cx="6507892" cy="291878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/>
          <a:srcRect r="28686" b="10425"/>
          <a:stretch/>
        </p:blipFill>
        <p:spPr>
          <a:xfrm>
            <a:off x="8257772" y="1316078"/>
            <a:ext cx="3577683" cy="1130517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733306" y="4950277"/>
            <a:ext cx="2052000" cy="540000"/>
          </a:xfrm>
          <a:prstGeom prst="roundRect">
            <a:avLst>
              <a:gd name="adj" fmla="val 29394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Fagy és olvadási kár</a:t>
            </a:r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5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kerekített téglalap 1"/>
          <p:cNvSpPr/>
          <p:nvPr/>
        </p:nvSpPr>
        <p:spPr>
          <a:xfrm>
            <a:off x="1231522" y="5695802"/>
            <a:ext cx="756000" cy="396000"/>
          </a:xfrm>
          <a:prstGeom prst="roundRect">
            <a:avLst>
              <a:gd name="adj" fmla="val 29394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HUMU</a:t>
            </a:r>
            <a:endParaRPr lang="hu-HU">
              <a:solidFill>
                <a:schemeClr val="tx1"/>
              </a:solidFill>
            </a:endParaRPr>
          </a:p>
        </p:txBody>
      </p:sp>
      <p:pic>
        <p:nvPicPr>
          <p:cNvPr id="4" name="Kép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9233" t="30570" r="56746" b="35567"/>
          <a:stretch/>
        </p:blipFill>
        <p:spPr bwMode="auto">
          <a:xfrm>
            <a:off x="463091" y="749173"/>
            <a:ext cx="2641153" cy="40283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Kép 5"/>
          <p:cNvPicPr/>
          <p:nvPr/>
        </p:nvPicPr>
        <p:blipFill rotWithShape="1">
          <a:blip r:embed="rId4"/>
          <a:srcRect l="14166" t="15926" r="14375" b="7408"/>
          <a:stretch/>
        </p:blipFill>
        <p:spPr bwMode="auto">
          <a:xfrm>
            <a:off x="3461658" y="148281"/>
            <a:ext cx="8602741" cy="63831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9594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30504" t="5882" r="-1" b="15124"/>
          <a:stretch/>
        </p:blipFill>
        <p:spPr>
          <a:xfrm>
            <a:off x="7408528" y="187401"/>
            <a:ext cx="4557924" cy="6588000"/>
          </a:xfrm>
          <a:prstGeom prst="rect">
            <a:avLst/>
          </a:prstGeom>
        </p:spPr>
      </p:pic>
      <p:pic>
        <p:nvPicPr>
          <p:cNvPr id="12289" name="Kép 502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" t="11804" r="3026" b="8296"/>
          <a:stretch>
            <a:fillRect/>
          </a:stretch>
        </p:blipFill>
        <p:spPr bwMode="auto">
          <a:xfrm>
            <a:off x="121542" y="3389375"/>
            <a:ext cx="4299828" cy="327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" t="24020" r="3812" b="7946"/>
          <a:stretch/>
        </p:blipFill>
        <p:spPr bwMode="auto">
          <a:xfrm>
            <a:off x="121542" y="311485"/>
            <a:ext cx="4299828" cy="2999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Lekerekített téglalap 4"/>
          <p:cNvSpPr/>
          <p:nvPr/>
        </p:nvSpPr>
        <p:spPr>
          <a:xfrm>
            <a:off x="5590949" y="3283401"/>
            <a:ext cx="648000" cy="396000"/>
          </a:xfrm>
          <a:prstGeom prst="roundRect">
            <a:avLst>
              <a:gd name="adj" fmla="val 29394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CBR</a:t>
            </a:r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25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kerekített téglalap 1"/>
          <p:cNvSpPr/>
          <p:nvPr/>
        </p:nvSpPr>
        <p:spPr>
          <a:xfrm>
            <a:off x="11089229" y="5482968"/>
            <a:ext cx="756000" cy="396000"/>
          </a:xfrm>
          <a:prstGeom prst="roundRect">
            <a:avLst>
              <a:gd name="adj" fmla="val 29394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mtClean="0">
                <a:solidFill>
                  <a:schemeClr val="tx1"/>
                </a:solidFill>
              </a:rPr>
              <a:t>HUMU</a:t>
            </a:r>
            <a:endParaRPr lang="hu-HU">
              <a:solidFill>
                <a:schemeClr val="tx1"/>
              </a:solidFill>
            </a:endParaRPr>
          </a:p>
        </p:txBody>
      </p:sp>
      <p:pic>
        <p:nvPicPr>
          <p:cNvPr id="3" name="Kép 2"/>
          <p:cNvPicPr/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4027" t="33690" r="24462" b="10611"/>
          <a:stretch/>
        </p:blipFill>
        <p:spPr bwMode="auto">
          <a:xfrm>
            <a:off x="5547360" y="624840"/>
            <a:ext cx="6508178" cy="3788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8379253" y="5104932"/>
            <a:ext cx="27099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i="1" smtClean="0"/>
              <a:t>E</a:t>
            </a:r>
            <a:r>
              <a:rPr lang="hu-HU" sz="3000" baseline="-25000" smtClean="0"/>
              <a:t>2</a:t>
            </a:r>
            <a:r>
              <a:rPr lang="hu-HU" sz="3000" smtClean="0"/>
              <a:t> = 40 MPa</a:t>
            </a:r>
            <a:endParaRPr lang="hu-HU" sz="3000"/>
          </a:p>
        </p:txBody>
      </p:sp>
      <p:sp>
        <p:nvSpPr>
          <p:cNvPr id="5" name="Szövegdoboz 4"/>
          <p:cNvSpPr txBox="1"/>
          <p:nvPr/>
        </p:nvSpPr>
        <p:spPr>
          <a:xfrm>
            <a:off x="8379253" y="5860758"/>
            <a:ext cx="27099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i="1" smtClean="0"/>
              <a:t>E</a:t>
            </a:r>
            <a:r>
              <a:rPr lang="hu-HU" sz="3000" baseline="-25000" smtClean="0"/>
              <a:t>2</a:t>
            </a:r>
            <a:r>
              <a:rPr lang="hu-HU" sz="3000" smtClean="0"/>
              <a:t> = 65 MPa</a:t>
            </a:r>
            <a:endParaRPr lang="hu-HU" sz="3000"/>
          </a:p>
        </p:txBody>
      </p:sp>
      <p:sp>
        <p:nvSpPr>
          <p:cNvPr id="7" name="Szövegdoboz 6"/>
          <p:cNvSpPr txBox="1"/>
          <p:nvPr/>
        </p:nvSpPr>
        <p:spPr>
          <a:xfrm>
            <a:off x="160940" y="5195706"/>
            <a:ext cx="102388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smtClean="0"/>
              <a:t>Típuspályaszerkezetek feltételezett tükörteherbírás</a:t>
            </a:r>
            <a:endParaRPr lang="hu-HU" sz="3000"/>
          </a:p>
        </p:txBody>
      </p:sp>
      <p:sp>
        <p:nvSpPr>
          <p:cNvPr id="8" name="Szövegdoboz 7"/>
          <p:cNvSpPr txBox="1"/>
          <p:nvPr/>
        </p:nvSpPr>
        <p:spPr>
          <a:xfrm>
            <a:off x="270668" y="5878968"/>
            <a:ext cx="80378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smtClean="0"/>
              <a:t>Eltakarás előtt elvárt  </a:t>
            </a:r>
            <a:r>
              <a:rPr lang="hu-HU" sz="3000"/>
              <a:t>tükörteherbírás</a:t>
            </a:r>
            <a:endParaRPr lang="hu-HU" sz="3000"/>
          </a:p>
        </p:txBody>
      </p:sp>
      <p:pic>
        <p:nvPicPr>
          <p:cNvPr id="10" name="Kép 9"/>
          <p:cNvPicPr/>
          <p:nvPr/>
        </p:nvPicPr>
        <p:blipFill rotWithShape="1">
          <a:blip r:embed="rId4"/>
          <a:srcRect l="28836" t="21164" r="30820" b="8289"/>
          <a:stretch/>
        </p:blipFill>
        <p:spPr bwMode="auto">
          <a:xfrm>
            <a:off x="-123597" y="0"/>
            <a:ext cx="5670957" cy="48524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399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BA5BFFD2EECEBF409486C44F72D4BCF1" ma:contentTypeVersion="13" ma:contentTypeDescription="Új dokumentum létrehozása." ma:contentTypeScope="" ma:versionID="6137509d8417584fabbddc2a0a512837">
  <xsd:schema xmlns:xsd="http://www.w3.org/2001/XMLSchema" xmlns:xs="http://www.w3.org/2001/XMLSchema" xmlns:p="http://schemas.microsoft.com/office/2006/metadata/properties" xmlns:ns2="24d380d2-2cfc-48ba-9e19-546a82f24909" xmlns:ns3="9e91e7cc-7a5b-47f5-867a-fa6c01cabc66" targetNamespace="http://schemas.microsoft.com/office/2006/metadata/properties" ma:root="true" ma:fieldsID="5badf7a9069e35130d0e9d1c6fcde721" ns2:_="" ns3:_="">
    <xsd:import namespace="24d380d2-2cfc-48ba-9e19-546a82f24909"/>
    <xsd:import namespace="9e91e7cc-7a5b-47f5-867a-fa6c01cabc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d380d2-2cfc-48ba-9e19-546a82f249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Képcímkék" ma:readOnly="false" ma:fieldId="{5cf76f15-5ced-4ddc-b409-7134ff3c332f}" ma:taxonomyMulti="true" ma:sspId="16098afa-4949-4470-96b6-ebdbebe4cc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91e7cc-7a5b-47f5-867a-fa6c01cabc66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dcd5858d-69ec-4dc3-a9a4-6bda574373db}" ma:internalName="TaxCatchAll" ma:showField="CatchAllData" ma:web="9e91e7cc-7a5b-47f5-867a-fa6c01cabc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77787FF-9E20-4C79-9011-8175B237187F}"/>
</file>

<file path=customXml/itemProps2.xml><?xml version="1.0" encoding="utf-8"?>
<ds:datastoreItem xmlns:ds="http://schemas.openxmlformats.org/officeDocument/2006/customXml" ds:itemID="{1B9F99D7-EA46-4EB2-A191-F8AFAF272610}"/>
</file>

<file path=docProps/app.xml><?xml version="1.0" encoding="utf-8"?>
<Properties xmlns="http://schemas.openxmlformats.org/officeDocument/2006/extended-properties" xmlns:vt="http://schemas.openxmlformats.org/officeDocument/2006/docPropsVTypes">
  <TotalTime>1802</TotalTime>
  <Words>147</Words>
  <Application>Microsoft Office PowerPoint</Application>
  <PresentationFormat>Szélesvásznú</PresentationFormat>
  <Paragraphs>69</Paragraphs>
  <Slides>22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3</vt:i4>
      </vt:variant>
      <vt:variant>
        <vt:lpstr>Diacímek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Comic Sans MS</vt:lpstr>
      <vt:lpstr>Verdana</vt:lpstr>
      <vt:lpstr>Office-téma</vt:lpstr>
      <vt:lpstr>Dokumentum</vt:lpstr>
      <vt:lpstr>Photo Editor fénykép</vt:lpstr>
      <vt:lpstr>PaperPort Document</vt:lpstr>
      <vt:lpstr>Szepesházi Róbert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 károsodások hatástényezői</vt:lpstr>
      <vt:lpstr>PowerPoint-bemutató</vt:lpstr>
      <vt:lpstr>PowerPoint-bemutató</vt:lpstr>
      <vt:lpstr>Csapadék  2010. szeptember</vt:lpstr>
      <vt:lpstr>A víz útjai kifürkészhetetlenek?</vt:lpstr>
      <vt:lpstr>Az útmérnök és a geotechnikus  szemléletmódjának különbözősége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Szepesházi</dc:creator>
  <cp:lastModifiedBy>Szepesházi</cp:lastModifiedBy>
  <cp:revision>45</cp:revision>
  <dcterms:created xsi:type="dcterms:W3CDTF">2023-09-19T19:02:14Z</dcterms:created>
  <dcterms:modified xsi:type="dcterms:W3CDTF">2023-09-21T09:42:45Z</dcterms:modified>
</cp:coreProperties>
</file>