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02" r:id="rId3"/>
    <p:sldId id="301" r:id="rId4"/>
    <p:sldId id="303" r:id="rId5"/>
    <p:sldId id="305" r:id="rId6"/>
    <p:sldId id="304" r:id="rId7"/>
    <p:sldId id="307" r:id="rId8"/>
    <p:sldId id="308" r:id="rId9"/>
    <p:sldId id="310" r:id="rId10"/>
    <p:sldId id="321" r:id="rId11"/>
    <p:sldId id="314" r:id="rId12"/>
    <p:sldId id="313" r:id="rId13"/>
    <p:sldId id="324" r:id="rId14"/>
    <p:sldId id="318" r:id="rId15"/>
    <p:sldId id="317" r:id="rId16"/>
    <p:sldId id="316" r:id="rId17"/>
    <p:sldId id="323" r:id="rId18"/>
    <p:sldId id="325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ktató" initials="O" lastIdx="1" clrIdx="0">
    <p:extLst>
      <p:ext uri="{19B8F6BF-5375-455C-9EA6-DF929625EA0E}">
        <p15:presenceInfo xmlns:p15="http://schemas.microsoft.com/office/powerpoint/2012/main" userId="Oktat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5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38993F-6229-4623-9D03-DC0E472B744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hu-HU"/>
        </a:p>
      </dgm:t>
    </dgm:pt>
    <dgm:pt modelId="{D2C76495-DC4A-4787-A85E-91EE4B48F58E}">
      <dgm:prSet phldrT="[Szöveg]"/>
      <dgm:spPr/>
      <dgm:t>
        <a:bodyPr/>
        <a:lstStyle/>
        <a:p>
          <a:r>
            <a:rPr lang="hu-HU" dirty="0"/>
            <a:t>Klímaváltozás</a:t>
          </a:r>
        </a:p>
      </dgm:t>
    </dgm:pt>
    <dgm:pt modelId="{372575C2-5C83-430F-85E6-374F976B45CD}" type="parTrans" cxnId="{D0C08E6E-4BDF-439A-883D-D847FEFFA07B}">
      <dgm:prSet/>
      <dgm:spPr/>
      <dgm:t>
        <a:bodyPr/>
        <a:lstStyle/>
        <a:p>
          <a:endParaRPr lang="hu-HU"/>
        </a:p>
      </dgm:t>
    </dgm:pt>
    <dgm:pt modelId="{9A9D59EB-9ED3-42D4-8EA3-291B7D416E0F}" type="sibTrans" cxnId="{D0C08E6E-4BDF-439A-883D-D847FEFFA07B}">
      <dgm:prSet/>
      <dgm:spPr/>
      <dgm:t>
        <a:bodyPr/>
        <a:lstStyle/>
        <a:p>
          <a:endParaRPr lang="hu-HU"/>
        </a:p>
      </dgm:t>
    </dgm:pt>
    <dgm:pt modelId="{34CC0370-2347-4233-B3FD-C6E236F25F17}">
      <dgm:prSet phldrT="[Szöveg]"/>
      <dgm:spPr/>
      <dgm:t>
        <a:bodyPr/>
        <a:lstStyle/>
        <a:p>
          <a:r>
            <a:rPr lang="hu-HU" dirty="0"/>
            <a:t>Dekarbonizációs tervek</a:t>
          </a:r>
        </a:p>
      </dgm:t>
    </dgm:pt>
    <dgm:pt modelId="{165CCF84-AC24-4038-83FD-89627A3F7100}" type="parTrans" cxnId="{93EEC80C-0B39-4DAA-B526-0C33B688C1AD}">
      <dgm:prSet/>
      <dgm:spPr/>
      <dgm:t>
        <a:bodyPr/>
        <a:lstStyle/>
        <a:p>
          <a:endParaRPr lang="hu-HU"/>
        </a:p>
      </dgm:t>
    </dgm:pt>
    <dgm:pt modelId="{E55587FB-8A48-4346-9615-7D90F73BCD4F}" type="sibTrans" cxnId="{93EEC80C-0B39-4DAA-B526-0C33B688C1AD}">
      <dgm:prSet/>
      <dgm:spPr/>
      <dgm:t>
        <a:bodyPr/>
        <a:lstStyle/>
        <a:p>
          <a:endParaRPr lang="hu-HU"/>
        </a:p>
      </dgm:t>
    </dgm:pt>
    <dgm:pt modelId="{C6CE1D06-4432-462F-9DBB-5BA6AB5E6F3F}">
      <dgm:prSet phldrT="[Szöveg]"/>
      <dgm:spPr/>
      <dgm:t>
        <a:bodyPr/>
        <a:lstStyle/>
        <a:p>
          <a:r>
            <a:rPr lang="hu-HU" dirty="0"/>
            <a:t>Útépítés károsanyagkibocsátása</a:t>
          </a:r>
        </a:p>
      </dgm:t>
    </dgm:pt>
    <dgm:pt modelId="{DB5F2954-9DB4-467F-B30E-4EA4E7D56EA3}" type="parTrans" cxnId="{116CE0B1-E668-43CC-823D-F15C030E0713}">
      <dgm:prSet/>
      <dgm:spPr/>
      <dgm:t>
        <a:bodyPr/>
        <a:lstStyle/>
        <a:p>
          <a:endParaRPr lang="hu-HU"/>
        </a:p>
      </dgm:t>
    </dgm:pt>
    <dgm:pt modelId="{824B0FE5-8262-447A-AC4F-3957EFC56145}" type="sibTrans" cxnId="{116CE0B1-E668-43CC-823D-F15C030E0713}">
      <dgm:prSet/>
      <dgm:spPr/>
      <dgm:t>
        <a:bodyPr/>
        <a:lstStyle/>
        <a:p>
          <a:endParaRPr lang="hu-HU"/>
        </a:p>
      </dgm:t>
    </dgm:pt>
    <dgm:pt modelId="{3C62787F-85AF-4E6D-A993-0B967251AD4F}">
      <dgm:prSet phldrT="[Szöveg]"/>
      <dgm:spPr/>
      <dgm:t>
        <a:bodyPr/>
        <a:lstStyle/>
        <a:p>
          <a:r>
            <a:rPr lang="hu-HU" dirty="0"/>
            <a:t>Pl.: CO</a:t>
          </a:r>
          <a:r>
            <a:rPr lang="hu-HU" baseline="-25000" dirty="0"/>
            <a:t>2</a:t>
          </a:r>
          <a:r>
            <a:rPr lang="hu-HU" dirty="0"/>
            <a:t> kibocsátás az aszfaltgyártásban</a:t>
          </a:r>
        </a:p>
      </dgm:t>
    </dgm:pt>
    <dgm:pt modelId="{DFB18EAF-EE5D-4CC9-9902-BB115450B323}" type="parTrans" cxnId="{4A6D9CD1-8AA3-4ADC-9449-FAFBD646B26E}">
      <dgm:prSet/>
      <dgm:spPr/>
      <dgm:t>
        <a:bodyPr/>
        <a:lstStyle/>
        <a:p>
          <a:endParaRPr lang="hu-HU"/>
        </a:p>
      </dgm:t>
    </dgm:pt>
    <dgm:pt modelId="{85306A4B-76EC-4363-BA34-DE0222173A50}" type="sibTrans" cxnId="{4A6D9CD1-8AA3-4ADC-9449-FAFBD646B26E}">
      <dgm:prSet/>
      <dgm:spPr/>
      <dgm:t>
        <a:bodyPr/>
        <a:lstStyle/>
        <a:p>
          <a:endParaRPr lang="hu-HU"/>
        </a:p>
      </dgm:t>
    </dgm:pt>
    <dgm:pt modelId="{32D8CC02-6D5F-4D08-AC9F-BFD2DC522BE1}">
      <dgm:prSet phldrT="[Szöveg]"/>
      <dgm:spPr/>
      <dgm:t>
        <a:bodyPr/>
        <a:lstStyle/>
        <a:p>
          <a:r>
            <a:rPr lang="hu-HU" dirty="0"/>
            <a:t>Pl.: visszanyert aszfalt újrahasznosítás</a:t>
          </a:r>
        </a:p>
      </dgm:t>
    </dgm:pt>
    <dgm:pt modelId="{29EAC72E-0040-4264-BB23-0A1A9DD35DCD}" type="parTrans" cxnId="{563F3F37-D807-4E38-AF87-406A70BD8E0D}">
      <dgm:prSet/>
      <dgm:spPr/>
      <dgm:t>
        <a:bodyPr/>
        <a:lstStyle/>
        <a:p>
          <a:endParaRPr lang="hu-HU"/>
        </a:p>
      </dgm:t>
    </dgm:pt>
    <dgm:pt modelId="{C69E9DCA-5530-4A55-82BA-E16DD6BB35A5}" type="sibTrans" cxnId="{563F3F37-D807-4E38-AF87-406A70BD8E0D}">
      <dgm:prSet/>
      <dgm:spPr/>
      <dgm:t>
        <a:bodyPr/>
        <a:lstStyle/>
        <a:p>
          <a:endParaRPr lang="hu-HU"/>
        </a:p>
      </dgm:t>
    </dgm:pt>
    <dgm:pt modelId="{76853CCE-A8EF-45F9-8C64-5E065DDEB44C}">
      <dgm:prSet/>
      <dgm:spPr/>
      <dgm:t>
        <a:bodyPr/>
        <a:lstStyle/>
        <a:p>
          <a:r>
            <a:rPr lang="hu-HU" dirty="0"/>
            <a:t>Ágazati felelősség</a:t>
          </a:r>
        </a:p>
      </dgm:t>
    </dgm:pt>
    <dgm:pt modelId="{04234C03-49D0-4D1B-97AC-81C3884B6546}" type="parTrans" cxnId="{62B5DB7F-1267-4E93-8072-5198D70AE04F}">
      <dgm:prSet/>
      <dgm:spPr/>
      <dgm:t>
        <a:bodyPr/>
        <a:lstStyle/>
        <a:p>
          <a:endParaRPr lang="hu-HU"/>
        </a:p>
      </dgm:t>
    </dgm:pt>
    <dgm:pt modelId="{FCD0E0C1-7AAE-4B24-9D35-B9C627B473C4}" type="sibTrans" cxnId="{62B5DB7F-1267-4E93-8072-5198D70AE04F}">
      <dgm:prSet/>
      <dgm:spPr/>
      <dgm:t>
        <a:bodyPr/>
        <a:lstStyle/>
        <a:p>
          <a:endParaRPr lang="hu-HU"/>
        </a:p>
      </dgm:t>
    </dgm:pt>
    <dgm:pt modelId="{450F7CDC-4A3C-4461-B859-10FB71D47803}" type="pres">
      <dgm:prSet presAssocID="{5F38993F-6229-4623-9D03-DC0E472B744E}" presName="Name0" presStyleCnt="0">
        <dgm:presLayoutVars>
          <dgm:chMax val="7"/>
          <dgm:chPref val="5"/>
        </dgm:presLayoutVars>
      </dgm:prSet>
      <dgm:spPr/>
    </dgm:pt>
    <dgm:pt modelId="{B16988A2-EE9D-4DFE-9ACB-3C8A56A8B93A}" type="pres">
      <dgm:prSet presAssocID="{5F38993F-6229-4623-9D03-DC0E472B744E}" presName="arrowNode" presStyleLbl="node1" presStyleIdx="0" presStyleCnt="1"/>
      <dgm:spPr/>
    </dgm:pt>
    <dgm:pt modelId="{7910EA1F-13AC-4A2B-BF9F-E9BE703CDB0B}" type="pres">
      <dgm:prSet presAssocID="{D2C76495-DC4A-4787-A85E-91EE4B48F58E}" presName="txNode1" presStyleLbl="revTx" presStyleIdx="0" presStyleCnt="6">
        <dgm:presLayoutVars>
          <dgm:bulletEnabled val="1"/>
        </dgm:presLayoutVars>
      </dgm:prSet>
      <dgm:spPr/>
    </dgm:pt>
    <dgm:pt modelId="{CD9F4E90-F975-444B-8EE3-0BB926E168AB}" type="pres">
      <dgm:prSet presAssocID="{76853CCE-A8EF-45F9-8C64-5E065DDEB44C}" presName="txNode2" presStyleLbl="revTx" presStyleIdx="1" presStyleCnt="6" custLinFactNeighborX="-14340" custLinFactNeighborY="-28416">
        <dgm:presLayoutVars>
          <dgm:bulletEnabled val="1"/>
        </dgm:presLayoutVars>
      </dgm:prSet>
      <dgm:spPr/>
    </dgm:pt>
    <dgm:pt modelId="{7D1486E5-1182-48C1-A44D-13DA6F04D13C}" type="pres">
      <dgm:prSet presAssocID="{FCD0E0C1-7AAE-4B24-9D35-B9C627B473C4}" presName="dotNode2" presStyleCnt="0"/>
      <dgm:spPr/>
    </dgm:pt>
    <dgm:pt modelId="{51FF3641-40DA-4B7F-A306-11728426A59C}" type="pres">
      <dgm:prSet presAssocID="{FCD0E0C1-7AAE-4B24-9D35-B9C627B473C4}" presName="dotRepeatNode" presStyleLbl="fgShp" presStyleIdx="0" presStyleCnt="4"/>
      <dgm:spPr/>
    </dgm:pt>
    <dgm:pt modelId="{D963E72B-41B6-4B25-9072-A7603B2677A0}" type="pres">
      <dgm:prSet presAssocID="{34CC0370-2347-4233-B3FD-C6E236F25F17}" presName="txNode3" presStyleLbl="revTx" presStyleIdx="2" presStyleCnt="6" custLinFactNeighborX="8174" custLinFactNeighborY="32459">
        <dgm:presLayoutVars>
          <dgm:bulletEnabled val="1"/>
        </dgm:presLayoutVars>
      </dgm:prSet>
      <dgm:spPr/>
    </dgm:pt>
    <dgm:pt modelId="{6E879858-CF26-4D2E-B460-5F3060FD4B23}" type="pres">
      <dgm:prSet presAssocID="{E55587FB-8A48-4346-9615-7D90F73BCD4F}" presName="dotNode3" presStyleCnt="0"/>
      <dgm:spPr/>
    </dgm:pt>
    <dgm:pt modelId="{561AD8C0-3A6C-4B9B-A671-F91FC089CE6D}" type="pres">
      <dgm:prSet presAssocID="{E55587FB-8A48-4346-9615-7D90F73BCD4F}" presName="dotRepeatNode" presStyleLbl="fgShp" presStyleIdx="1" presStyleCnt="4"/>
      <dgm:spPr/>
    </dgm:pt>
    <dgm:pt modelId="{E3E223D2-2FBB-4F61-A744-3BCBBB0D8639}" type="pres">
      <dgm:prSet presAssocID="{C6CE1D06-4432-462F-9DBB-5BA6AB5E6F3F}" presName="txNode4" presStyleLbl="revTx" presStyleIdx="3" presStyleCnt="6">
        <dgm:presLayoutVars>
          <dgm:bulletEnabled val="1"/>
        </dgm:presLayoutVars>
      </dgm:prSet>
      <dgm:spPr/>
    </dgm:pt>
    <dgm:pt modelId="{80E9FA9A-F08D-4E42-B0A5-E9AF7B1BB6E6}" type="pres">
      <dgm:prSet presAssocID="{824B0FE5-8262-447A-AC4F-3957EFC56145}" presName="dotNode4" presStyleCnt="0"/>
      <dgm:spPr/>
    </dgm:pt>
    <dgm:pt modelId="{B5B8BD21-F9FA-4E61-B44C-21008E52A3A6}" type="pres">
      <dgm:prSet presAssocID="{824B0FE5-8262-447A-AC4F-3957EFC56145}" presName="dotRepeatNode" presStyleLbl="fgShp" presStyleIdx="2" presStyleCnt="4"/>
      <dgm:spPr/>
    </dgm:pt>
    <dgm:pt modelId="{B5E37909-938E-435E-AE01-AA214BDA3963}" type="pres">
      <dgm:prSet presAssocID="{3C62787F-85AF-4E6D-A993-0B967251AD4F}" presName="txNode5" presStyleLbl="revTx" presStyleIdx="4" presStyleCnt="6" custLinFactNeighborX="367" custLinFactNeighborY="24258">
        <dgm:presLayoutVars>
          <dgm:bulletEnabled val="1"/>
        </dgm:presLayoutVars>
      </dgm:prSet>
      <dgm:spPr/>
    </dgm:pt>
    <dgm:pt modelId="{2F7AD612-17D1-44DA-98EC-3FE11484B334}" type="pres">
      <dgm:prSet presAssocID="{85306A4B-76EC-4363-BA34-DE0222173A50}" presName="dotNode5" presStyleCnt="0"/>
      <dgm:spPr/>
    </dgm:pt>
    <dgm:pt modelId="{87FC9461-7E42-4061-AD1C-6D3DCE1713F4}" type="pres">
      <dgm:prSet presAssocID="{85306A4B-76EC-4363-BA34-DE0222173A50}" presName="dotRepeatNode" presStyleLbl="fgShp" presStyleIdx="3" presStyleCnt="4"/>
      <dgm:spPr/>
    </dgm:pt>
    <dgm:pt modelId="{F1DC46E8-948B-4B3C-8A90-3FAD70CA1B8B}" type="pres">
      <dgm:prSet presAssocID="{32D8CC02-6D5F-4D08-AC9F-BFD2DC522BE1}" presName="txNode6" presStyleLbl="revTx" presStyleIdx="5" presStyleCnt="6">
        <dgm:presLayoutVars>
          <dgm:bulletEnabled val="1"/>
        </dgm:presLayoutVars>
      </dgm:prSet>
      <dgm:spPr/>
    </dgm:pt>
  </dgm:ptLst>
  <dgm:cxnLst>
    <dgm:cxn modelId="{5E2B9106-AC5E-479D-9E91-F1A2139187D3}" type="presOf" srcId="{76853CCE-A8EF-45F9-8C64-5E065DDEB44C}" destId="{CD9F4E90-F975-444B-8EE3-0BB926E168AB}" srcOrd="0" destOrd="0" presId="urn:microsoft.com/office/officeart/2009/3/layout/DescendingProcess"/>
    <dgm:cxn modelId="{16C00D0A-AE25-4F51-A439-B69AD5F28394}" type="presOf" srcId="{3C62787F-85AF-4E6D-A993-0B967251AD4F}" destId="{B5E37909-938E-435E-AE01-AA214BDA3963}" srcOrd="0" destOrd="0" presId="urn:microsoft.com/office/officeart/2009/3/layout/DescendingProcess"/>
    <dgm:cxn modelId="{93EEC80C-0B39-4DAA-B526-0C33B688C1AD}" srcId="{5F38993F-6229-4623-9D03-DC0E472B744E}" destId="{34CC0370-2347-4233-B3FD-C6E236F25F17}" srcOrd="2" destOrd="0" parTransId="{165CCF84-AC24-4038-83FD-89627A3F7100}" sibTransId="{E55587FB-8A48-4346-9615-7D90F73BCD4F}"/>
    <dgm:cxn modelId="{D9EC142D-B5AB-4D9D-BC55-8F872212A23C}" type="presOf" srcId="{E55587FB-8A48-4346-9615-7D90F73BCD4F}" destId="{561AD8C0-3A6C-4B9B-A671-F91FC089CE6D}" srcOrd="0" destOrd="0" presId="urn:microsoft.com/office/officeart/2009/3/layout/DescendingProcess"/>
    <dgm:cxn modelId="{563F3F37-D807-4E38-AF87-406A70BD8E0D}" srcId="{5F38993F-6229-4623-9D03-DC0E472B744E}" destId="{32D8CC02-6D5F-4D08-AC9F-BFD2DC522BE1}" srcOrd="5" destOrd="0" parTransId="{29EAC72E-0040-4264-BB23-0A1A9DD35DCD}" sibTransId="{C69E9DCA-5530-4A55-82BA-E16DD6BB35A5}"/>
    <dgm:cxn modelId="{E8037046-4F06-4ABD-92A6-AAE6256B9F02}" type="presOf" srcId="{32D8CC02-6D5F-4D08-AC9F-BFD2DC522BE1}" destId="{F1DC46E8-948B-4B3C-8A90-3FAD70CA1B8B}" srcOrd="0" destOrd="0" presId="urn:microsoft.com/office/officeart/2009/3/layout/DescendingProcess"/>
    <dgm:cxn modelId="{D0C08E6E-4BDF-439A-883D-D847FEFFA07B}" srcId="{5F38993F-6229-4623-9D03-DC0E472B744E}" destId="{D2C76495-DC4A-4787-A85E-91EE4B48F58E}" srcOrd="0" destOrd="0" parTransId="{372575C2-5C83-430F-85E6-374F976B45CD}" sibTransId="{9A9D59EB-9ED3-42D4-8EA3-291B7D416E0F}"/>
    <dgm:cxn modelId="{064D8474-336B-42C0-A026-528F5C472BCC}" type="presOf" srcId="{34CC0370-2347-4233-B3FD-C6E236F25F17}" destId="{D963E72B-41B6-4B25-9072-A7603B2677A0}" srcOrd="0" destOrd="0" presId="urn:microsoft.com/office/officeart/2009/3/layout/DescendingProcess"/>
    <dgm:cxn modelId="{E7C71976-4E20-49DC-AF6C-2198582E2F57}" type="presOf" srcId="{824B0FE5-8262-447A-AC4F-3957EFC56145}" destId="{B5B8BD21-F9FA-4E61-B44C-21008E52A3A6}" srcOrd="0" destOrd="0" presId="urn:microsoft.com/office/officeart/2009/3/layout/DescendingProcess"/>
    <dgm:cxn modelId="{47A46C7B-050A-44E7-BFEC-C7A62C52B564}" type="presOf" srcId="{85306A4B-76EC-4363-BA34-DE0222173A50}" destId="{87FC9461-7E42-4061-AD1C-6D3DCE1713F4}" srcOrd="0" destOrd="0" presId="urn:microsoft.com/office/officeart/2009/3/layout/DescendingProcess"/>
    <dgm:cxn modelId="{62B5DB7F-1267-4E93-8072-5198D70AE04F}" srcId="{5F38993F-6229-4623-9D03-DC0E472B744E}" destId="{76853CCE-A8EF-45F9-8C64-5E065DDEB44C}" srcOrd="1" destOrd="0" parTransId="{04234C03-49D0-4D1B-97AC-81C3884B6546}" sibTransId="{FCD0E0C1-7AAE-4B24-9D35-B9C627B473C4}"/>
    <dgm:cxn modelId="{5EB94087-E602-4051-9BF1-6907F99F85F5}" type="presOf" srcId="{C6CE1D06-4432-462F-9DBB-5BA6AB5E6F3F}" destId="{E3E223D2-2FBB-4F61-A744-3BCBBB0D8639}" srcOrd="0" destOrd="0" presId="urn:microsoft.com/office/officeart/2009/3/layout/DescendingProcess"/>
    <dgm:cxn modelId="{B58E8A8C-5600-4E9D-9637-393FD08D7C68}" type="presOf" srcId="{5F38993F-6229-4623-9D03-DC0E472B744E}" destId="{450F7CDC-4A3C-4461-B859-10FB71D47803}" srcOrd="0" destOrd="0" presId="urn:microsoft.com/office/officeart/2009/3/layout/DescendingProcess"/>
    <dgm:cxn modelId="{EEFCB58F-23C7-40D9-BD2F-DF1C17BE4BBC}" type="presOf" srcId="{D2C76495-DC4A-4787-A85E-91EE4B48F58E}" destId="{7910EA1F-13AC-4A2B-BF9F-E9BE703CDB0B}" srcOrd="0" destOrd="0" presId="urn:microsoft.com/office/officeart/2009/3/layout/DescendingProcess"/>
    <dgm:cxn modelId="{A122439E-8C48-44E6-82CB-3AE5CB2CB9CE}" type="presOf" srcId="{FCD0E0C1-7AAE-4B24-9D35-B9C627B473C4}" destId="{51FF3641-40DA-4B7F-A306-11728426A59C}" srcOrd="0" destOrd="0" presId="urn:microsoft.com/office/officeart/2009/3/layout/DescendingProcess"/>
    <dgm:cxn modelId="{116CE0B1-E668-43CC-823D-F15C030E0713}" srcId="{5F38993F-6229-4623-9D03-DC0E472B744E}" destId="{C6CE1D06-4432-462F-9DBB-5BA6AB5E6F3F}" srcOrd="3" destOrd="0" parTransId="{DB5F2954-9DB4-467F-B30E-4EA4E7D56EA3}" sibTransId="{824B0FE5-8262-447A-AC4F-3957EFC56145}"/>
    <dgm:cxn modelId="{4A6D9CD1-8AA3-4ADC-9449-FAFBD646B26E}" srcId="{5F38993F-6229-4623-9D03-DC0E472B744E}" destId="{3C62787F-85AF-4E6D-A993-0B967251AD4F}" srcOrd="4" destOrd="0" parTransId="{DFB18EAF-EE5D-4CC9-9902-BB115450B323}" sibTransId="{85306A4B-76EC-4363-BA34-DE0222173A50}"/>
    <dgm:cxn modelId="{BC9FF1E2-AD6D-4FFB-8E3D-746E0C588D2D}" type="presParOf" srcId="{450F7CDC-4A3C-4461-B859-10FB71D47803}" destId="{B16988A2-EE9D-4DFE-9ACB-3C8A56A8B93A}" srcOrd="0" destOrd="0" presId="urn:microsoft.com/office/officeart/2009/3/layout/DescendingProcess"/>
    <dgm:cxn modelId="{8AB2365B-38DB-4603-8638-0CA347EB6595}" type="presParOf" srcId="{450F7CDC-4A3C-4461-B859-10FB71D47803}" destId="{7910EA1F-13AC-4A2B-BF9F-E9BE703CDB0B}" srcOrd="1" destOrd="0" presId="urn:microsoft.com/office/officeart/2009/3/layout/DescendingProcess"/>
    <dgm:cxn modelId="{1CCA5258-97EC-4333-A018-CE201831F4AF}" type="presParOf" srcId="{450F7CDC-4A3C-4461-B859-10FB71D47803}" destId="{CD9F4E90-F975-444B-8EE3-0BB926E168AB}" srcOrd="2" destOrd="0" presId="urn:microsoft.com/office/officeart/2009/3/layout/DescendingProcess"/>
    <dgm:cxn modelId="{4EFA8D06-BFE6-4FB0-B51A-404E8FB228F5}" type="presParOf" srcId="{450F7CDC-4A3C-4461-B859-10FB71D47803}" destId="{7D1486E5-1182-48C1-A44D-13DA6F04D13C}" srcOrd="3" destOrd="0" presId="urn:microsoft.com/office/officeart/2009/3/layout/DescendingProcess"/>
    <dgm:cxn modelId="{A4DEAD84-2356-4664-86A8-E9CE90C1F8D7}" type="presParOf" srcId="{7D1486E5-1182-48C1-A44D-13DA6F04D13C}" destId="{51FF3641-40DA-4B7F-A306-11728426A59C}" srcOrd="0" destOrd="0" presId="urn:microsoft.com/office/officeart/2009/3/layout/DescendingProcess"/>
    <dgm:cxn modelId="{BCC05C64-72E2-4061-A693-A958F71CBBA6}" type="presParOf" srcId="{450F7CDC-4A3C-4461-B859-10FB71D47803}" destId="{D963E72B-41B6-4B25-9072-A7603B2677A0}" srcOrd="4" destOrd="0" presId="urn:microsoft.com/office/officeart/2009/3/layout/DescendingProcess"/>
    <dgm:cxn modelId="{13C4CB73-0AE8-4636-8A89-D17E8A12935F}" type="presParOf" srcId="{450F7CDC-4A3C-4461-B859-10FB71D47803}" destId="{6E879858-CF26-4D2E-B460-5F3060FD4B23}" srcOrd="5" destOrd="0" presId="urn:microsoft.com/office/officeart/2009/3/layout/DescendingProcess"/>
    <dgm:cxn modelId="{CB86CA79-3BB1-4C57-BF1E-5C27AD3DE9AB}" type="presParOf" srcId="{6E879858-CF26-4D2E-B460-5F3060FD4B23}" destId="{561AD8C0-3A6C-4B9B-A671-F91FC089CE6D}" srcOrd="0" destOrd="0" presId="urn:microsoft.com/office/officeart/2009/3/layout/DescendingProcess"/>
    <dgm:cxn modelId="{C922F878-EC8B-4E99-AE6E-22C9469A6227}" type="presParOf" srcId="{450F7CDC-4A3C-4461-B859-10FB71D47803}" destId="{E3E223D2-2FBB-4F61-A744-3BCBBB0D8639}" srcOrd="6" destOrd="0" presId="urn:microsoft.com/office/officeart/2009/3/layout/DescendingProcess"/>
    <dgm:cxn modelId="{450B9BF9-016D-42AB-9556-C2928D2F2E94}" type="presParOf" srcId="{450F7CDC-4A3C-4461-B859-10FB71D47803}" destId="{80E9FA9A-F08D-4E42-B0A5-E9AF7B1BB6E6}" srcOrd="7" destOrd="0" presId="urn:microsoft.com/office/officeart/2009/3/layout/DescendingProcess"/>
    <dgm:cxn modelId="{8D51B0D0-6ECB-424F-9B94-ECB1BEF2E96F}" type="presParOf" srcId="{80E9FA9A-F08D-4E42-B0A5-E9AF7B1BB6E6}" destId="{B5B8BD21-F9FA-4E61-B44C-21008E52A3A6}" srcOrd="0" destOrd="0" presId="urn:microsoft.com/office/officeart/2009/3/layout/DescendingProcess"/>
    <dgm:cxn modelId="{87543C28-CE57-4785-8E5F-5468D0FB6663}" type="presParOf" srcId="{450F7CDC-4A3C-4461-B859-10FB71D47803}" destId="{B5E37909-938E-435E-AE01-AA214BDA3963}" srcOrd="8" destOrd="0" presId="urn:microsoft.com/office/officeart/2009/3/layout/DescendingProcess"/>
    <dgm:cxn modelId="{436C4B1B-F446-4E09-BCEB-358291A5FC5D}" type="presParOf" srcId="{450F7CDC-4A3C-4461-B859-10FB71D47803}" destId="{2F7AD612-17D1-44DA-98EC-3FE11484B334}" srcOrd="9" destOrd="0" presId="urn:microsoft.com/office/officeart/2009/3/layout/DescendingProcess"/>
    <dgm:cxn modelId="{0278EC9D-B9C4-4068-8D2F-16863CCBAB67}" type="presParOf" srcId="{2F7AD612-17D1-44DA-98EC-3FE11484B334}" destId="{87FC9461-7E42-4061-AD1C-6D3DCE1713F4}" srcOrd="0" destOrd="0" presId="urn:microsoft.com/office/officeart/2009/3/layout/DescendingProcess"/>
    <dgm:cxn modelId="{463908CB-71AC-47CF-B3AD-5F172297ACF7}" type="presParOf" srcId="{450F7CDC-4A3C-4461-B859-10FB71D47803}" destId="{F1DC46E8-948B-4B3C-8A90-3FAD70CA1B8B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988A2-EE9D-4DFE-9ACB-3C8A56A8B93A}">
      <dsp:nvSpPr>
        <dsp:cNvPr id="0" name=""/>
        <dsp:cNvSpPr/>
      </dsp:nvSpPr>
      <dsp:spPr>
        <a:xfrm rot="4396374">
          <a:off x="767713" y="1058613"/>
          <a:ext cx="4592430" cy="3202647"/>
        </a:xfrm>
        <a:prstGeom prst="swooshArrow">
          <a:avLst>
            <a:gd name="adj1" fmla="val 16310"/>
            <a:gd name="adj2" fmla="val 3137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F3641-40DA-4B7F-A306-11728426A59C}">
      <dsp:nvSpPr>
        <dsp:cNvPr id="0" name=""/>
        <dsp:cNvSpPr/>
      </dsp:nvSpPr>
      <dsp:spPr>
        <a:xfrm>
          <a:off x="2332977" y="1374655"/>
          <a:ext cx="115973" cy="115973"/>
        </a:xfrm>
        <a:prstGeom prst="ellipse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AD8C0-3A6C-4B9B-A671-F91FC089CE6D}">
      <dsp:nvSpPr>
        <dsp:cNvPr id="0" name=""/>
        <dsp:cNvSpPr/>
      </dsp:nvSpPr>
      <dsp:spPr>
        <a:xfrm>
          <a:off x="2987801" y="1877383"/>
          <a:ext cx="115973" cy="115973"/>
        </a:xfrm>
        <a:prstGeom prst="ellipse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8BD21-F9FA-4E61-B44C-21008E52A3A6}">
      <dsp:nvSpPr>
        <dsp:cNvPr id="0" name=""/>
        <dsp:cNvSpPr/>
      </dsp:nvSpPr>
      <dsp:spPr>
        <a:xfrm>
          <a:off x="3576498" y="2465761"/>
          <a:ext cx="115973" cy="115973"/>
        </a:xfrm>
        <a:prstGeom prst="ellipse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0EA1F-13AC-4A2B-BF9F-E9BE703CDB0B}">
      <dsp:nvSpPr>
        <dsp:cNvPr id="0" name=""/>
        <dsp:cNvSpPr/>
      </dsp:nvSpPr>
      <dsp:spPr>
        <a:xfrm>
          <a:off x="459850" y="0"/>
          <a:ext cx="2165188" cy="85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Klímaváltozás</a:t>
          </a:r>
        </a:p>
      </dsp:txBody>
      <dsp:txXfrm>
        <a:off x="459850" y="0"/>
        <a:ext cx="2165188" cy="851179"/>
      </dsp:txXfrm>
    </dsp:sp>
    <dsp:sp modelId="{CD9F4E90-F975-444B-8EE3-0BB926E168AB}">
      <dsp:nvSpPr>
        <dsp:cNvPr id="0" name=""/>
        <dsp:cNvSpPr/>
      </dsp:nvSpPr>
      <dsp:spPr>
        <a:xfrm>
          <a:off x="2631651" y="765180"/>
          <a:ext cx="3218523" cy="85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Ágazati felelősség</a:t>
          </a:r>
        </a:p>
      </dsp:txBody>
      <dsp:txXfrm>
        <a:off x="2631651" y="765180"/>
        <a:ext cx="3218523" cy="851179"/>
      </dsp:txXfrm>
    </dsp:sp>
    <dsp:sp modelId="{D963E72B-41B6-4B25-9072-A7603B2677A0}">
      <dsp:nvSpPr>
        <dsp:cNvPr id="0" name=""/>
        <dsp:cNvSpPr/>
      </dsp:nvSpPr>
      <dsp:spPr>
        <a:xfrm>
          <a:off x="636832" y="1786064"/>
          <a:ext cx="2165188" cy="85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Dekarbonizációs tervek</a:t>
          </a:r>
        </a:p>
      </dsp:txBody>
      <dsp:txXfrm>
        <a:off x="636832" y="1786064"/>
        <a:ext cx="2165188" cy="851179"/>
      </dsp:txXfrm>
    </dsp:sp>
    <dsp:sp modelId="{87FC9461-7E42-4061-AD1C-6D3DCE1713F4}">
      <dsp:nvSpPr>
        <dsp:cNvPr id="0" name=""/>
        <dsp:cNvSpPr/>
      </dsp:nvSpPr>
      <dsp:spPr>
        <a:xfrm>
          <a:off x="4002513" y="3113190"/>
          <a:ext cx="115973" cy="115973"/>
        </a:xfrm>
        <a:prstGeom prst="ellipse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223D2-2FBB-4F61-A744-3BCBBB0D8639}">
      <dsp:nvSpPr>
        <dsp:cNvPr id="0" name=""/>
        <dsp:cNvSpPr/>
      </dsp:nvSpPr>
      <dsp:spPr>
        <a:xfrm>
          <a:off x="4146522" y="2098158"/>
          <a:ext cx="2165188" cy="85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Útépítés károsanyagkibocsátása</a:t>
          </a:r>
        </a:p>
      </dsp:txBody>
      <dsp:txXfrm>
        <a:off x="4146522" y="2098158"/>
        <a:ext cx="2165188" cy="851179"/>
      </dsp:txXfrm>
    </dsp:sp>
    <dsp:sp modelId="{B5E37909-938E-435E-AE01-AA214BDA3963}">
      <dsp:nvSpPr>
        <dsp:cNvPr id="0" name=""/>
        <dsp:cNvSpPr/>
      </dsp:nvSpPr>
      <dsp:spPr>
        <a:xfrm>
          <a:off x="471662" y="2952066"/>
          <a:ext cx="3218523" cy="85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Pl.: CO</a:t>
          </a:r>
          <a:r>
            <a:rPr lang="hu-HU" sz="1800" kern="1200" baseline="-25000" dirty="0"/>
            <a:t>2</a:t>
          </a:r>
          <a:r>
            <a:rPr lang="hu-HU" sz="1800" kern="1200" dirty="0"/>
            <a:t> kibocsátás az aszfaltgyártásban</a:t>
          </a:r>
        </a:p>
      </dsp:txBody>
      <dsp:txXfrm>
        <a:off x="471662" y="2952066"/>
        <a:ext cx="3218523" cy="851179"/>
      </dsp:txXfrm>
    </dsp:sp>
    <dsp:sp modelId="{F1DC46E8-948B-4B3C-8A90-3FAD70CA1B8B}">
      <dsp:nvSpPr>
        <dsp:cNvPr id="0" name=""/>
        <dsp:cNvSpPr/>
      </dsp:nvSpPr>
      <dsp:spPr>
        <a:xfrm>
          <a:off x="3385781" y="4468694"/>
          <a:ext cx="2925930" cy="851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Pl.: visszanyert aszfalt újrahasznosítás</a:t>
          </a:r>
        </a:p>
      </dsp:txBody>
      <dsp:txXfrm>
        <a:off x="3385781" y="4468694"/>
        <a:ext cx="2925930" cy="851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E057F-2162-4C82-AE9D-404D1403DA6C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43BFA-25EF-4EF2-8EA7-2C6996D2071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949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975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548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54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272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40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94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0666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549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25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86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1310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bemutatást. (én magam se tudtam volna precízebben bemutatni magam)</a:t>
            </a:r>
          </a:p>
          <a:p>
            <a:endParaRPr lang="hu-HU" dirty="0"/>
          </a:p>
          <a:p>
            <a:r>
              <a:rPr lang="hu-HU" dirty="0"/>
              <a:t>Tisztelt Konferencia, </a:t>
            </a:r>
          </a:p>
          <a:p>
            <a:r>
              <a:rPr lang="hu-HU" dirty="0"/>
              <a:t>Tisztelt Kollégák</a:t>
            </a:r>
          </a:p>
          <a:p>
            <a:endParaRPr lang="hu-HU" dirty="0"/>
          </a:p>
          <a:p>
            <a:r>
              <a:rPr lang="hu-HU" dirty="0"/>
              <a:t>Szakmai összefoglalót mondani nem hálás feladat.</a:t>
            </a:r>
          </a:p>
          <a:p>
            <a:r>
              <a:rPr lang="hu-HU" dirty="0"/>
              <a:t>5 izgalmas előadást követően nem könnyű fenntartani a figyelmet, ezért nem is annyira az az elhangzott előadások fokuszálnék, inkább csak kiegészíteném azokat.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005F-9834-4F85-9DD5-D087EBD82D1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41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D2453B-0E70-A924-E720-FFB448D99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4C52401-2C9A-5E26-CC0F-48E53E770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189071-BEBF-294D-9BEF-9D869607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28EFFB-9AAD-BA98-87F9-FF8FA207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0676A0C-1250-4B65-70FE-17997826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783ED5-A4D5-786D-B230-BABAEEB45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1FCE857-1FD1-C6F2-275E-9CDAD21CD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CE0C50-5FE7-CFF6-7195-1D35C677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50E5388-EA8B-9295-1355-5644FE3A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3E6C6E-AFAC-9C96-965B-6AE05DB4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86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67D67D2-8157-8BC5-5EA5-5C0F0D076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BC757FA-D1DA-FA49-4664-A63E74E54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D52591-CBC3-97B0-E77B-BC1B6B8C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9D3FB8-6FD0-707B-4671-F6A3C0B1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24F8DA-31EA-705D-E8E8-C8551385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65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AE5EC6-8E52-4877-C415-37637F77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E06607-61DE-56CA-2048-17D21413A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ECC7C1-F8BF-4561-1AF0-C3E849FC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539061-BF90-8134-FDA4-6C3A4C8F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2B06B7-33C5-5082-F79B-BC60C1CB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49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CC2542-0A80-46DF-4F56-388AC816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9C44EF4-F089-927C-1A75-FD62D4E8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FAE09B-3DDA-9EF3-3BEC-D11F742F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E794A8-E1F9-833A-C344-C403E96F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5DF9DEF-1923-94F4-38F8-1A611B35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595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55BB10-B3F3-B4C8-6522-91B157D49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982BF1-73A3-477D-4AB5-1F1FE654E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69D9A43-63DD-681A-9664-ACD59F320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8E41447-B334-42AB-ACF4-69BDF21BA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9E76070-B81D-53AF-2741-9F7CFF36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CBB53D8-52F2-185B-5CA5-57E2B469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56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2FB091-B4F8-F9EC-1E48-585AC207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5C993F-2CE2-E6E4-4853-34A5FE2CD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BD9734F-771A-E2F3-EC60-0B89D09E8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D85EDE6-66F8-7EEF-71AC-303FC48EE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FAE3CC8-8718-26B4-6138-9F8B7C4AF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E4C3179-1925-CF2D-CAE7-99315DAA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8F65149-DA18-DA40-0532-F8E83DDF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A2113FB-4F2A-FBBD-556C-D912F4D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53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C4BE20-6182-7B84-2C9B-62E47AC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F947CD5-EF79-C37D-0DB8-30702C55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B3C6357-1F0A-4F9C-0700-EA8B587F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14917C2-90BF-A2F7-755A-410959FB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355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2DEAE2B-BDE5-3B58-6489-477D8EBD7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142AAED-F11D-A781-25A9-14A52C54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E5D642E-D098-D394-AD4F-01877658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353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40277F-4C24-BC90-B433-FF7682B8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5ADE18-C228-E09A-0867-2664AF1C8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BC96E5E-0AB4-868C-068B-C118BA75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5A215E6-A98B-9562-15B2-A82F347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8672978-C372-9C15-239C-04FA8C9E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29B5438-8830-7759-28A3-C44471FC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50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C0DD27-CE6B-68A3-C812-61163265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93A77D9-881C-04A8-CBEB-F071CBCF0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BCF23E3-A8C4-4C7D-97B9-0214136AD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E8F8FEA-C116-ECD5-FE82-DFC8DD98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CB10F14-6244-5A8C-8E82-81896B53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A2C4236-D398-8307-5B75-09BE1F35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01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B41EDAD-95E4-7C3B-A538-9BFE4EB0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AC3D7FA-BF18-E6D6-92D3-43DE4DE72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6009B5-ABB5-25F9-4A2A-354279E5D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7ADB3-C6DC-419B-A473-FBA77FCEE3D4}" type="datetimeFigureOut">
              <a:rPr lang="hu-HU" smtClean="0"/>
              <a:t>2023. 09. 19.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827DAB-6B35-1FB5-2876-013DBE934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C407E52-496E-8050-46FE-F2A6ACDC1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99409-5304-45D5-88C0-95D21396E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143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0729D1-6A7D-47D2-A5EE-CE82AA52A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97" y="1906731"/>
            <a:ext cx="9989574" cy="3044537"/>
          </a:xfrm>
        </p:spPr>
        <p:txBody>
          <a:bodyPr>
            <a:normAutofit fontScale="90000"/>
          </a:bodyPr>
          <a:lstStyle/>
          <a:p>
            <a:pPr algn="l"/>
            <a:r>
              <a:rPr lang="hu-HU" sz="2000" b="1" cap="all" spc="30" dirty="0"/>
              <a:t>Dr. </a:t>
            </a:r>
            <a:r>
              <a:rPr lang="hu-HU" sz="2000" b="1" cap="all" spc="30" dirty="0" err="1"/>
              <a:t>Boromisza</a:t>
            </a:r>
            <a:r>
              <a:rPr lang="hu-HU" sz="2000" b="1" cap="all" spc="30" dirty="0"/>
              <a:t> Tibor – Egy kiemelkedő gyakorlati érzékű „</a:t>
            </a:r>
            <a:r>
              <a:rPr lang="hu-HU" sz="2000" b="1" cap="all" spc="30" dirty="0" err="1"/>
              <a:t>uomo</a:t>
            </a:r>
            <a:r>
              <a:rPr lang="hu-HU" sz="2000" b="1" cap="all" spc="30" dirty="0"/>
              <a:t> </a:t>
            </a:r>
            <a:r>
              <a:rPr lang="hu-HU" sz="2000" b="1" cap="all" spc="30" dirty="0" err="1"/>
              <a:t>universale</a:t>
            </a:r>
            <a:r>
              <a:rPr lang="hu-HU" sz="2000" b="1" cap="all" spc="30" dirty="0"/>
              <a:t>”.</a:t>
            </a:r>
            <a:br>
              <a:rPr lang="hu-HU" sz="1100" cap="all" spc="3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</a:br>
            <a:br>
              <a:rPr lang="hu-HU" sz="4000" b="1" cap="all" spc="30" dirty="0"/>
            </a:br>
            <a:r>
              <a:rPr lang="hu-HU" sz="4000" b="1" cap="all" spc="30" dirty="0"/>
              <a:t>Hajlékony útpályaszerkezetek méretezése és a (Klíma)változás</a:t>
            </a:r>
            <a:br>
              <a:rPr lang="hu-HU" sz="4000" b="1" cap="all" spc="30" dirty="0"/>
            </a:br>
            <a:br>
              <a:rPr lang="hu-HU" sz="1200" dirty="0"/>
            </a:br>
            <a:br>
              <a:rPr lang="hu-HU" sz="1200" dirty="0"/>
            </a:br>
            <a:br>
              <a:rPr lang="hu-HU" sz="1200" dirty="0"/>
            </a:br>
            <a:r>
              <a:rPr lang="hu-HU" sz="2000" b="1" cap="all" spc="30" dirty="0">
                <a:latin typeface="+mj-lt"/>
                <a:ea typeface="+mj-ea"/>
                <a:cs typeface="+mj-cs"/>
              </a:rPr>
              <a:t>Dr. Tóth Csaba</a:t>
            </a:r>
            <a:br>
              <a:rPr lang="hu-HU" sz="2000" cap="all" spc="30" dirty="0">
                <a:latin typeface="+mj-lt"/>
                <a:ea typeface="+mj-ea"/>
                <a:cs typeface="+mj-cs"/>
              </a:rPr>
            </a:br>
            <a:endParaRPr lang="hu-HU" sz="2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1058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29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07B443-42F4-4F7F-81D0-E944B74D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9" y="5398722"/>
            <a:ext cx="1579245" cy="1681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800" i="1" dirty="0"/>
              <a:t>Forrás: https://www.spiegel.de/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58FC719-4BE9-4543-961C-6BB43903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76" y="1332861"/>
            <a:ext cx="5018695" cy="327791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264199B-8F32-444D-B37C-09C65CC56BA3}"/>
              </a:ext>
            </a:extLst>
          </p:cNvPr>
          <p:cNvSpPr txBox="1"/>
          <p:nvPr/>
        </p:nvSpPr>
        <p:spPr>
          <a:xfrm>
            <a:off x="829277" y="4722665"/>
            <a:ext cx="5018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Miért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bénítja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meg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a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hőség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a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hannoveri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repülőteret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-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Katarban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viszont</a:t>
            </a:r>
            <a:r>
              <a:rPr lang="de-DE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b="1" kern="1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nem</a:t>
            </a:r>
            <a:r>
              <a:rPr lang="hu-HU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  <a:endParaRPr lang="de-DE" b="1" kern="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5B3FB260-717E-4EC6-991E-B492477C50D4}"/>
              </a:ext>
            </a:extLst>
          </p:cNvPr>
          <p:cNvSpPr txBox="1">
            <a:spLocks/>
          </p:cNvSpPr>
          <p:nvPr/>
        </p:nvSpPr>
        <p:spPr>
          <a:xfrm>
            <a:off x="9675846" y="5622563"/>
            <a:ext cx="2341612" cy="529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96309A6-E70A-4039-9EBC-669735E8B8A4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2945E4D-91DB-458D-B0F6-52AF56E724D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D73E12F2-4598-409C-B35F-A394CF2E7D61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94AA8CB-518C-4E03-AE30-4787A9657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E75BEBD4-335E-460A-A3C3-91823F657E4A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9D35FA47-8481-48DC-9489-4E3E109B74D5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EA0C859E-9461-4CAE-9001-0CFCA1B7E4D1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E760716-426A-41DE-8BCA-044151598A0A}"/>
              </a:ext>
            </a:extLst>
          </p:cNvPr>
          <p:cNvSpPr txBox="1"/>
          <p:nvPr/>
        </p:nvSpPr>
        <p:spPr>
          <a:xfrm>
            <a:off x="677567" y="336502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Klímaadaptáció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368A4052-3D0F-425A-9DD6-E3B4CBC8A3A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13925" r="13437" b="10696"/>
          <a:stretch/>
        </p:blipFill>
        <p:spPr bwMode="auto">
          <a:xfrm>
            <a:off x="6344030" y="1332860"/>
            <a:ext cx="5018693" cy="3277913"/>
          </a:xfrm>
          <a:prstGeom prst="rect">
            <a:avLst/>
          </a:prstGeom>
          <a:noFill/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F9FE124E-D935-4BB7-B165-24D7D499245C}"/>
              </a:ext>
            </a:extLst>
          </p:cNvPr>
          <p:cNvSpPr txBox="1"/>
          <p:nvPr/>
        </p:nvSpPr>
        <p:spPr>
          <a:xfrm>
            <a:off x="7986042" y="5351436"/>
            <a:ext cx="40314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Forrás: https://index.hu/kulfold/2023/08/05/jegeso-reutlingen-nemetorszag-hokotro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A4D1D926-0D50-45E1-A726-7891A532E3CE}"/>
              </a:ext>
            </a:extLst>
          </p:cNvPr>
          <p:cNvSpPr txBox="1"/>
          <p:nvPr/>
        </p:nvSpPr>
        <p:spPr>
          <a:xfrm>
            <a:off x="6247694" y="4722665"/>
            <a:ext cx="5115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u-HU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Hókotrót kellett bevetni egy német városban, annyi jég esett</a:t>
            </a:r>
          </a:p>
        </p:txBody>
      </p:sp>
    </p:spTree>
    <p:extLst>
      <p:ext uri="{BB962C8B-B14F-4D97-AF65-F5344CB8AC3E}">
        <p14:creationId xmlns:p14="http://schemas.microsoft.com/office/powerpoint/2010/main" val="185490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838199" y="1269686"/>
            <a:ext cx="47130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65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61C8AD2-0E6B-4144-AFA2-B4F447810EE1}"/>
              </a:ext>
            </a:extLst>
          </p:cNvPr>
          <p:cNvSpPr txBox="1"/>
          <p:nvPr/>
        </p:nvSpPr>
        <p:spPr>
          <a:xfrm>
            <a:off x="1189541" y="847481"/>
            <a:ext cx="4035752" cy="413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fővárosban jelentős közlekedési nehézségeket okozott a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hirtelen lezúduló nagy mennyiségű csapadék. 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heves esőzés az országos közlekedésre is hatással van. Az M0-son két sávot kellett lezárni, az M5-ösön pedig nyolc kilométeres a torlódás.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nagy mennyiségű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esővíz összegyűlt a burkolaton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ezért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két sávot is le kellett zárni 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M0-s autóúton, az M6-os autópálya csomópontjánál – </a:t>
            </a:r>
            <a:r>
              <a:rPr lang="hu-HU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írja az </a:t>
            </a:r>
            <a:r>
              <a:rPr lang="hu-HU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Útinform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6ED5EB6-5828-4096-9A17-0A1725AE84EB}"/>
              </a:ext>
            </a:extLst>
          </p:cNvPr>
          <p:cNvSpPr txBox="1"/>
          <p:nvPr/>
        </p:nvSpPr>
        <p:spPr>
          <a:xfrm>
            <a:off x="772197" y="348197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Klímaadaptáció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7DF42A-88CE-43FA-B837-33FA8161AFA2}"/>
              </a:ext>
            </a:extLst>
          </p:cNvPr>
          <p:cNvSpPr txBox="1"/>
          <p:nvPr/>
        </p:nvSpPr>
        <p:spPr>
          <a:xfrm>
            <a:off x="6030842" y="1261472"/>
            <a:ext cx="5412029" cy="358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Drámai a helyzet Szlovéniában a napok óta tartó </a:t>
            </a:r>
            <a:r>
              <a:rPr lang="hu-HU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heves esőzések és áradások</a:t>
            </a:r>
            <a:r>
              <a:rPr lang="hu-HU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valamint a csapadék okozta</a:t>
            </a:r>
            <a:r>
              <a:rPr lang="hu-HU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földcsuszamlások </a:t>
            </a:r>
            <a:r>
              <a:rPr lang="hu-HU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miatt. Vasárnap az ország több körzetében is bevetették a katasztrófavédelmet, a szlovén miniszterelnök pedig bejelentette, hogy segítséget kért a szomszédos országoktól és az EU polgári védelmi mechanizmusát is értesítette.</a:t>
            </a:r>
            <a:endParaRPr lang="hu-H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Szlovén vagy olasz tengerpartra készülőknek azzal kell számolniuk, hogy az A1-es autópálya néhány szakasza használhatatlan.</a:t>
            </a:r>
            <a:endParaRPr lang="hu-HU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2F1F56B-ADC5-4DE7-B419-1A058A24D24D}"/>
              </a:ext>
            </a:extLst>
          </p:cNvPr>
          <p:cNvSpPr txBox="1"/>
          <p:nvPr/>
        </p:nvSpPr>
        <p:spPr>
          <a:xfrm>
            <a:off x="8935045" y="4717761"/>
            <a:ext cx="6164826" cy="218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Forrás: https://hvg.hu/vilag/20230806_Szlovenia_arviz_video</a:t>
            </a:r>
          </a:p>
        </p:txBody>
      </p:sp>
    </p:spTree>
    <p:extLst>
      <p:ext uri="{BB962C8B-B14F-4D97-AF65-F5344CB8AC3E}">
        <p14:creationId xmlns:p14="http://schemas.microsoft.com/office/powerpoint/2010/main" val="81896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814602" y="1010706"/>
            <a:ext cx="3232356" cy="3364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1800" dirty="0"/>
              <a:t>A </a:t>
            </a:r>
            <a:r>
              <a:rPr lang="hu-HU" sz="1800" b="1" dirty="0"/>
              <a:t>Rajna</a:t>
            </a:r>
            <a:r>
              <a:rPr lang="hu-HU" sz="1800" dirty="0"/>
              <a:t> évszázadok óta megbízható hajózási útvonalként segítette a Ruhr-vidéki ipart, azonban víz rendszeresen olyan szintre </a:t>
            </a:r>
            <a:r>
              <a:rPr lang="hu-HU" sz="1800" b="1" dirty="0"/>
              <a:t>apad</a:t>
            </a:r>
            <a:r>
              <a:rPr lang="hu-HU" sz="1800" dirty="0"/>
              <a:t>, amely a nyár végétől őszig akadályozza a hajózást.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1800" dirty="0"/>
              <a:t>óriási költségekkel járna a folyószabályozás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1800" dirty="0"/>
              <a:t>külföldi áttelepülés,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1800" dirty="0"/>
              <a:t>átterelés vonatra/közútra</a:t>
            </a:r>
          </a:p>
          <a:p>
            <a:pPr algn="just"/>
            <a:r>
              <a:rPr lang="hu-HU" sz="1800" dirty="0"/>
              <a:t>Pl. A </a:t>
            </a:r>
            <a:r>
              <a:rPr lang="hu-HU" sz="1800" dirty="0" err="1"/>
              <a:t>Thyssenkrupp</a:t>
            </a:r>
            <a:r>
              <a:rPr lang="hu-HU" sz="1800" dirty="0"/>
              <a:t> AG Duisburgban napi 60 000 tonna nyersanyagot igényel, ez </a:t>
            </a:r>
            <a:r>
              <a:rPr lang="hu-HU" sz="1800" b="1" dirty="0"/>
              <a:t>napi 2000 kamionra</a:t>
            </a:r>
            <a:r>
              <a:rPr lang="hu-HU" sz="1800" dirty="0"/>
              <a:t> lenne szükség, </a:t>
            </a:r>
          </a:p>
          <a:p>
            <a:endParaRPr lang="hu-HU" sz="1800" dirty="0"/>
          </a:p>
          <a:p>
            <a:endParaRPr lang="hu-HU" sz="1800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FD81F564-5AD5-496C-BDE2-D2EBF3BB62CE}"/>
              </a:ext>
            </a:extLst>
          </p:cNvPr>
          <p:cNvPicPr/>
          <p:nvPr/>
        </p:nvPicPr>
        <p:blipFill rotWithShape="1">
          <a:blip r:embed="rId4"/>
          <a:srcRect l="30283" t="8225" r="32504" b="28604"/>
          <a:stretch/>
        </p:blipFill>
        <p:spPr>
          <a:xfrm>
            <a:off x="4446529" y="1139694"/>
            <a:ext cx="7067446" cy="4439629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1E9C34B4-4872-4CB5-BAF5-C34EB52DB092}"/>
              </a:ext>
            </a:extLst>
          </p:cNvPr>
          <p:cNvSpPr txBox="1"/>
          <p:nvPr/>
        </p:nvSpPr>
        <p:spPr>
          <a:xfrm>
            <a:off x="677567" y="336502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Jövőbeli klímaadaptáció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CFBAF2C-74A6-44A7-9D1A-1F4D838F1334}"/>
              </a:ext>
            </a:extLst>
          </p:cNvPr>
          <p:cNvSpPr txBox="1"/>
          <p:nvPr/>
        </p:nvSpPr>
        <p:spPr>
          <a:xfrm>
            <a:off x="10329459" y="3920357"/>
            <a:ext cx="1266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Forrás: </a:t>
            </a:r>
          </a:p>
          <a:p>
            <a:r>
              <a:rPr lang="hu-HU" sz="800" i="1" dirty="0"/>
              <a:t>https://www.bloomberg.com/news/features/2023-07-31</a:t>
            </a:r>
          </a:p>
        </p:txBody>
      </p:sp>
    </p:spTree>
    <p:extLst>
      <p:ext uri="{BB962C8B-B14F-4D97-AF65-F5344CB8AC3E}">
        <p14:creationId xmlns:p14="http://schemas.microsoft.com/office/powerpoint/2010/main" val="399033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Kép 13">
            <a:extLst>
              <a:ext uri="{FF2B5EF4-FFF2-40B4-BE49-F238E27FC236}">
                <a16:creationId xmlns:a16="http://schemas.microsoft.com/office/drawing/2014/main" id="{1D6A2C16-7620-4D6A-BB24-4D514DDEB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64" t="8474" r="38548" b="8648"/>
          <a:stretch/>
        </p:blipFill>
        <p:spPr>
          <a:xfrm>
            <a:off x="789842" y="1171243"/>
            <a:ext cx="2322411" cy="330390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ACF7136-72BA-4915-B989-34EA64829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45" t="8474" r="39412" b="14311"/>
          <a:stretch/>
        </p:blipFill>
        <p:spPr>
          <a:xfrm>
            <a:off x="2839013" y="2326560"/>
            <a:ext cx="2349464" cy="339882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F557340-F77B-4AAE-9F82-3396BEE8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811" y="1077157"/>
            <a:ext cx="2354305" cy="33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A59AA04F-C239-4D18-81E3-D1E30C145C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42" t="8243" r="39274" b="14889"/>
          <a:stretch/>
        </p:blipFill>
        <p:spPr>
          <a:xfrm>
            <a:off x="5343206" y="1171243"/>
            <a:ext cx="2349465" cy="3289253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226F1870-E1F6-4C8A-9901-8535A132C1F5}"/>
              </a:ext>
            </a:extLst>
          </p:cNvPr>
          <p:cNvSpPr txBox="1"/>
          <p:nvPr/>
        </p:nvSpPr>
        <p:spPr>
          <a:xfrm>
            <a:off x="676705" y="343577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Klímaváltozás és a közúti infrastruktúra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097EEC28-29D0-4BD3-8D88-042E4D234E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355" t="7895" r="39661" b="13503"/>
          <a:stretch/>
        </p:blipFill>
        <p:spPr>
          <a:xfrm>
            <a:off x="7618995" y="2498451"/>
            <a:ext cx="2349465" cy="3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90BF3AB2-78C7-4CBD-87CF-61A264A0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746" y="3136662"/>
            <a:ext cx="6267450" cy="2447925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C7360DBF-873A-4097-BACE-974858B008F2}"/>
              </a:ext>
            </a:extLst>
          </p:cNvPr>
          <p:cNvSpPr txBox="1">
            <a:spLocks/>
          </p:cNvSpPr>
          <p:nvPr/>
        </p:nvSpPr>
        <p:spPr>
          <a:xfrm>
            <a:off x="9675846" y="5622563"/>
            <a:ext cx="2341612" cy="529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ADD8364-A76D-4D14-B79C-B822891D175E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0B4870E-9143-494F-BE5D-726B1860087A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43F4445-0BB6-47AE-BBE9-F12D08FDCFFB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4109798-C910-4D2B-B978-78B7DFB9C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986C292-EF33-42F3-BFB4-E45D6C6D144F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AD259C63-2348-4B03-9AFA-C6992AAD458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ABCAC89F-227E-4447-897B-134A385703B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 descr="RDO Asphalt">
            <a:extLst>
              <a:ext uri="{FF2B5EF4-FFF2-40B4-BE49-F238E27FC236}">
                <a16:creationId xmlns:a16="http://schemas.microsoft.com/office/drawing/2014/main" id="{CAE4836F-55E7-4F85-B347-230236E0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2557718"/>
            <a:ext cx="2125343" cy="30073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A6F10884-0688-4111-AE8B-16D1DA462768}"/>
              </a:ext>
            </a:extLst>
          </p:cNvPr>
          <p:cNvSpPr txBox="1"/>
          <p:nvPr/>
        </p:nvSpPr>
        <p:spPr>
          <a:xfrm>
            <a:off x="676705" y="343577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Klímaváltozás és a pályaszerkezet-méretezés</a:t>
            </a:r>
          </a:p>
        </p:txBody>
      </p:sp>
      <p:pic>
        <p:nvPicPr>
          <p:cNvPr id="2050" name="Picture 2" descr="1abra">
            <a:extLst>
              <a:ext uri="{FF2B5EF4-FFF2-40B4-BE49-F238E27FC236}">
                <a16:creationId xmlns:a16="http://schemas.microsoft.com/office/drawing/2014/main" id="{B40AB1E8-8761-4487-AA78-47198957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96" y="966475"/>
            <a:ext cx="2172031" cy="30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998D677-7B70-46E1-AC52-15A1420349A2}"/>
              </a:ext>
            </a:extLst>
          </p:cNvPr>
          <p:cNvSpPr txBox="1"/>
          <p:nvPr/>
        </p:nvSpPr>
        <p:spPr>
          <a:xfrm>
            <a:off x="6266724" y="1172708"/>
            <a:ext cx="54534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10 tonnás egységtengely helyett </a:t>
            </a:r>
            <a:r>
              <a:rPr lang="hu-HU" u="sng" dirty="0"/>
              <a:t>11 terhelési osztály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4 klimatikus zóna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ekvivalens hőmérséklet helyett </a:t>
            </a:r>
            <a:r>
              <a:rPr lang="hu-HU" u="sng" dirty="0"/>
              <a:t>13 jellemző hőmérséklet eloszlás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11*13=</a:t>
            </a:r>
            <a:r>
              <a:rPr lang="hu-HU" b="1" dirty="0"/>
              <a:t>143 </a:t>
            </a:r>
            <a:r>
              <a:rPr lang="hu-HU" dirty="0"/>
              <a:t>terhelési eset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5D06AA29-C236-4E0D-B7A3-050509725CDA}"/>
              </a:ext>
            </a:extLst>
          </p:cNvPr>
          <p:cNvSpPr txBox="1"/>
          <p:nvPr/>
        </p:nvSpPr>
        <p:spPr>
          <a:xfrm>
            <a:off x="6532188" y="5548079"/>
            <a:ext cx="6096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Forrás: </a:t>
            </a:r>
            <a:r>
              <a:rPr lang="en-US" sz="800" i="1" dirty="0"/>
              <a:t>Michael P. </a:t>
            </a:r>
            <a:r>
              <a:rPr lang="en-US" sz="800" i="1" dirty="0" err="1"/>
              <a:t>Wistuba</a:t>
            </a:r>
            <a:r>
              <a:rPr lang="hu-HU" sz="800" i="1" dirty="0"/>
              <a:t>:</a:t>
            </a:r>
            <a:r>
              <a:rPr lang="en-US" sz="800" i="1" dirty="0"/>
              <a:t> Design and management approaches addressing asphalt pavement performance</a:t>
            </a:r>
            <a:r>
              <a:rPr lang="hu-HU" sz="800" i="1" dirty="0"/>
              <a:t>, 2016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99819F02-5B64-4128-8248-577DB9B75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97" y="903781"/>
            <a:ext cx="25622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0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8798632-4F76-4947-8EED-B6EB19DE2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90" t="16966" r="37034" b="9696"/>
          <a:stretch/>
        </p:blipFill>
        <p:spPr>
          <a:xfrm>
            <a:off x="1480083" y="832320"/>
            <a:ext cx="4412718" cy="482478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3C209CF-27DC-45BA-96F2-D1ABF842D674}"/>
              </a:ext>
            </a:extLst>
          </p:cNvPr>
          <p:cNvSpPr txBox="1"/>
          <p:nvPr/>
        </p:nvSpPr>
        <p:spPr>
          <a:xfrm>
            <a:off x="6299201" y="5330592"/>
            <a:ext cx="54406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Forrás: </a:t>
            </a:r>
            <a:r>
              <a:rPr lang="en-US" sz="800" i="1" dirty="0"/>
              <a:t>Michael P. </a:t>
            </a:r>
            <a:r>
              <a:rPr lang="en-US" sz="800" i="1" dirty="0" err="1"/>
              <a:t>Wistuba</a:t>
            </a:r>
            <a:r>
              <a:rPr lang="en-US" sz="800" i="1" dirty="0"/>
              <a:t> &amp; Axel Walther (2013): Consideration of climate change in the mechanistic pavement design, Road Materials and Pavement Design, 14:sup1, 227-241</a:t>
            </a:r>
            <a:endParaRPr lang="hu-HU" sz="800" i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E8AC77A-7039-4663-B7F9-37D0EB18A212}"/>
              </a:ext>
            </a:extLst>
          </p:cNvPr>
          <p:cNvSpPr txBox="1"/>
          <p:nvPr/>
        </p:nvSpPr>
        <p:spPr>
          <a:xfrm>
            <a:off x="6493716" y="976175"/>
            <a:ext cx="42182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Klíma adatok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Napsugárzás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Léghőmérséklet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Szélsebesség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Páratartalom</a:t>
            </a:r>
          </a:p>
          <a:p>
            <a:endParaRPr lang="hu-HU" dirty="0"/>
          </a:p>
          <a:p>
            <a:r>
              <a:rPr lang="hu-HU" dirty="0"/>
              <a:t>Termikus anyagtulajdonságok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Abszorpciós tényező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Albedo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Fajlagos hőkapacitás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Hővezetési tényező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dirty="0"/>
              <a:t>Felületi hőmérséklet</a:t>
            </a:r>
          </a:p>
          <a:p>
            <a:endParaRPr lang="hu-HU" dirty="0"/>
          </a:p>
          <a:p>
            <a:r>
              <a:rPr lang="hu-HU" dirty="0"/>
              <a:t>Hőmérsékleteloszlás a pályaszerkezetben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3CD41F8F-44B6-401F-AB25-61B5A22F8440}"/>
              </a:ext>
            </a:extLst>
          </p:cNvPr>
          <p:cNvSpPr txBox="1">
            <a:spLocks/>
          </p:cNvSpPr>
          <p:nvPr/>
        </p:nvSpPr>
        <p:spPr>
          <a:xfrm>
            <a:off x="9675846" y="5622563"/>
            <a:ext cx="2341612" cy="529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0CD2A8B8-F332-481C-81E4-11EFA55FC832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0C3677B-29B2-4782-8689-1CCC875D2324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84FA7B5F-6DF6-46E0-AA8A-3169C632EBB3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0FFF827-64DD-4F34-911E-AC3A62295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634E5821-90A6-4FBB-8A91-F4F992078ADF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FC1F1D74-F5CD-4283-A781-A624F19CB894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31F8B604-4100-4A81-9D45-DBB4653DD99D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ABF4B8E-3C9A-4E3A-AE32-2ECEC61F0BB6}"/>
              </a:ext>
            </a:extLst>
          </p:cNvPr>
          <p:cNvSpPr txBox="1"/>
          <p:nvPr/>
        </p:nvSpPr>
        <p:spPr>
          <a:xfrm>
            <a:off x="730046" y="310753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Klímaváltozás és a pályaszerkezet-méretezés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E763845-DE42-4EA0-B720-B860960284F2}"/>
              </a:ext>
            </a:extLst>
          </p:cNvPr>
          <p:cNvSpPr/>
          <p:nvPr/>
        </p:nvSpPr>
        <p:spPr>
          <a:xfrm>
            <a:off x="3350834" y="3268243"/>
            <a:ext cx="843607" cy="16075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24623357-2E0A-40F4-84D2-B32410BBB2E6}"/>
              </a:ext>
            </a:extLst>
          </p:cNvPr>
          <p:cNvSpPr/>
          <p:nvPr/>
        </p:nvSpPr>
        <p:spPr>
          <a:xfrm>
            <a:off x="1526950" y="863434"/>
            <a:ext cx="4313411" cy="22929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93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9DA1828F-400F-4858-94E0-2E99C95C0C51}"/>
              </a:ext>
            </a:extLst>
          </p:cNvPr>
          <p:cNvSpPr txBox="1"/>
          <p:nvPr/>
        </p:nvSpPr>
        <p:spPr>
          <a:xfrm>
            <a:off x="5863321" y="5645270"/>
            <a:ext cx="8696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Forrás: </a:t>
            </a:r>
            <a:r>
              <a:rPr lang="en-US" sz="800" i="1" dirty="0"/>
              <a:t>S. </a:t>
            </a:r>
            <a:r>
              <a:rPr lang="en-US" sz="800" i="1" dirty="0" err="1"/>
              <a:t>Kayser</a:t>
            </a:r>
            <a:r>
              <a:rPr lang="hu-HU" sz="800" i="1" dirty="0"/>
              <a:t>: </a:t>
            </a:r>
            <a:r>
              <a:rPr lang="en-US" sz="800" i="1" dirty="0"/>
              <a:t> Climate Change – Ramifications for Structural Road Design</a:t>
            </a:r>
            <a:r>
              <a:rPr lang="hu-HU" sz="800" i="1" dirty="0"/>
              <a:t>. </a:t>
            </a:r>
          </a:p>
          <a:p>
            <a:r>
              <a:rPr lang="en-US" sz="800" i="1" dirty="0"/>
              <a:t>Department of Civil Engineering, Institute of Pavement Engineering, </a:t>
            </a:r>
            <a:endParaRPr lang="hu-HU" sz="800" i="1" dirty="0"/>
          </a:p>
          <a:p>
            <a:r>
              <a:rPr lang="en-US" sz="800" i="1" dirty="0"/>
              <a:t>Dresden University of Technology </a:t>
            </a:r>
            <a:endParaRPr lang="hu-HU" sz="800" i="1" dirty="0"/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02FE9B7D-92BA-461B-93D0-82C984677C61}"/>
              </a:ext>
            </a:extLst>
          </p:cNvPr>
          <p:cNvSpPr txBox="1">
            <a:spLocks/>
          </p:cNvSpPr>
          <p:nvPr/>
        </p:nvSpPr>
        <p:spPr>
          <a:xfrm>
            <a:off x="9675846" y="5622563"/>
            <a:ext cx="2341612" cy="529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D0BEDE8E-3E89-4112-93D7-BF023534DF1F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5805818-E7EA-48B2-BA61-330035B3E2E4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0A8DCE9B-4A86-47B9-B75D-99B7051AC710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C6BA89E9-FEA2-4191-AA80-AE7B4B571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6DE6FD71-BFB5-4FB3-B0DF-F45498E19AB8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C821FF21-84DC-402F-9003-2F9658E41ADD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7E15940A-7518-4238-BA0F-E62FBBD148D8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2009AF1-15E7-4A4A-B9FB-8CCEF055BDB3}"/>
              </a:ext>
            </a:extLst>
          </p:cNvPr>
          <p:cNvSpPr txBox="1"/>
          <p:nvPr/>
        </p:nvSpPr>
        <p:spPr>
          <a:xfrm>
            <a:off x="724145" y="321624"/>
            <a:ext cx="7641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Az aszfaltrétegek  termofizikai tulajdonságainak hatása a fáradási ellenállásra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1066CAD3-18BE-4570-BB3D-E5E256D6D171}"/>
              </a:ext>
            </a:extLst>
          </p:cNvPr>
          <p:cNvSpPr txBox="1"/>
          <p:nvPr/>
        </p:nvSpPr>
        <p:spPr>
          <a:xfrm>
            <a:off x="1480083" y="2750269"/>
            <a:ext cx="2861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Termofizikai anyagjellemzők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C9B0B36-F682-46A2-8B08-592CE01270A6}"/>
              </a:ext>
            </a:extLst>
          </p:cNvPr>
          <p:cNvSpPr txBox="1"/>
          <p:nvPr/>
        </p:nvSpPr>
        <p:spPr>
          <a:xfrm>
            <a:off x="1012107" y="5242009"/>
            <a:ext cx="22915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800" i="1" dirty="0"/>
              <a:t>A felszíni hőmérsékleti osztályok </a:t>
            </a:r>
          </a:p>
          <a:p>
            <a:pPr algn="ctr"/>
            <a:r>
              <a:rPr lang="hu-HU" sz="800" i="1" dirty="0"/>
              <a:t>előfordulási gyakoriságának alakulása (tendencia)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E25F22F7-1C45-4520-9C3D-B881B12EC087}"/>
              </a:ext>
            </a:extLst>
          </p:cNvPr>
          <p:cNvSpPr txBox="1"/>
          <p:nvPr/>
        </p:nvSpPr>
        <p:spPr>
          <a:xfrm>
            <a:off x="5433778" y="3106051"/>
            <a:ext cx="65836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Aszfaltszerkezetek várható élettartama a forgalomhelyezés időpontja és a az aszfaltkeverékek termofizikai jellemzőinek függvényében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C5D5D34-3B3D-4331-BB2D-21011A2E0FD1}"/>
              </a:ext>
            </a:extLst>
          </p:cNvPr>
          <p:cNvSpPr txBox="1"/>
          <p:nvPr/>
        </p:nvSpPr>
        <p:spPr>
          <a:xfrm>
            <a:off x="4362958" y="3411008"/>
            <a:ext cx="7596120" cy="206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az aszfaltburkolat-szerkezetek tervezése az elmúlt 30 év (1980-2009) éghajlati viszonyai alapján történik, akkor valószínű, hogy a szerkezetek élettartama lényegesen rövidebb lesz, a változó környezeti feltételek miatt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jövőbeni éghajlati változásokat figyelembe véve kell már most méretezni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kedvezőtlen hatásokat részben ellensúlyozni lehet az aszfalt termikus tulajdonságainak megfelelő megváltoztatásával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BDA0E28-3BA1-4AA4-B5F4-E33A76BD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72" t="60490" r="48467" b="16691"/>
          <a:stretch/>
        </p:blipFill>
        <p:spPr>
          <a:xfrm>
            <a:off x="785439" y="2944078"/>
            <a:ext cx="2591305" cy="234392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AB56AD8-72A1-4793-9570-C7B18200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7" t="22345" r="23113" b="52726"/>
          <a:stretch/>
        </p:blipFill>
        <p:spPr>
          <a:xfrm>
            <a:off x="811529" y="1129737"/>
            <a:ext cx="3641537" cy="1688916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6B805FB1-BE6F-46A0-A16D-C978552C0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179" y="1128187"/>
            <a:ext cx="6583679" cy="19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0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D8E4BE3E-3CE2-4075-81A6-AD35B6910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0" t="8127" r="40290" b="19744"/>
          <a:stretch/>
        </p:blipFill>
        <p:spPr>
          <a:xfrm>
            <a:off x="336325" y="838735"/>
            <a:ext cx="2008325" cy="288754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076503E-274C-4707-80DC-5456DC7DF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57" t="36156" r="39933" b="22582"/>
          <a:stretch/>
        </p:blipFill>
        <p:spPr>
          <a:xfrm>
            <a:off x="1340487" y="1965352"/>
            <a:ext cx="4503663" cy="3599731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62BB7011-E658-4EE7-84F9-B5017E3D5562}"/>
              </a:ext>
            </a:extLst>
          </p:cNvPr>
          <p:cNvSpPr txBox="1"/>
          <p:nvPr/>
        </p:nvSpPr>
        <p:spPr>
          <a:xfrm>
            <a:off x="5928851" y="1065566"/>
            <a:ext cx="566740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jegyzetíró pedig csak ezt kérdezi: </a:t>
            </a:r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„Ment-e a világ elébb?” 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válaszolhat is rá Bibliából vett idézettel: </a:t>
            </a:r>
            <a:r>
              <a:rPr lang="hu-H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Nil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novum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sole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Azaz: </a:t>
            </a:r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nincs semmi új a nap alatt.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hu-H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hu-HU" sz="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Boromisza</a:t>
            </a:r>
            <a:r>
              <a:rPr lang="hu-HU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Tibor</a:t>
            </a:r>
          </a:p>
        </p:txBody>
      </p:sp>
      <p:sp>
        <p:nvSpPr>
          <p:cNvPr id="15" name="Alcím 2">
            <a:extLst>
              <a:ext uri="{FF2B5EF4-FFF2-40B4-BE49-F238E27FC236}">
                <a16:creationId xmlns:a16="http://schemas.microsoft.com/office/drawing/2014/main" id="{F8321E9E-9D22-4115-80C9-9B22989C48E5}"/>
              </a:ext>
            </a:extLst>
          </p:cNvPr>
          <p:cNvSpPr txBox="1">
            <a:spLocks/>
          </p:cNvSpPr>
          <p:nvPr/>
        </p:nvSpPr>
        <p:spPr>
          <a:xfrm>
            <a:off x="9675846" y="5622563"/>
            <a:ext cx="2341612" cy="529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874BB003-F176-44F8-9E80-CCC3CCCD9ECC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BE83E02-AF1C-4448-9C07-0EE004FD6FB2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32F9DFE3-D89A-4A56-9CCE-119CA6AB019C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FDA16DDE-A6E5-46AC-9234-FD94A13FD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8EDAED60-5B74-4696-B10C-3509AC4616A8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392B63A6-1B05-4C67-A144-39BFE5AC7A28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5BBE4D65-D6F7-4508-B1FD-AAA342599CF9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76162C0A-70E6-BA99-45B9-45B78520B93D}"/>
              </a:ext>
            </a:extLst>
          </p:cNvPr>
          <p:cNvSpPr txBox="1"/>
          <p:nvPr/>
        </p:nvSpPr>
        <p:spPr>
          <a:xfrm>
            <a:off x="6005542" y="2163035"/>
            <a:ext cx="559071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Munkássága időtálló és </a:t>
            </a:r>
            <a:r>
              <a:rPr lang="hu-HU" b="1" dirty="0"/>
              <a:t>maradandó</a:t>
            </a:r>
          </a:p>
          <a:p>
            <a:endParaRPr lang="hu-HU" b="1" dirty="0"/>
          </a:p>
          <a:p>
            <a:r>
              <a:rPr lang="hu-HU" b="1" dirty="0"/>
              <a:t>A klímaváltozás realitása, avagy hogyan nézzen ki egy kerti napló?</a:t>
            </a:r>
          </a:p>
          <a:p>
            <a:endParaRPr lang="hu-HU" dirty="0"/>
          </a:p>
          <a:p>
            <a:pPr lvl="2"/>
            <a:r>
              <a:rPr lang="hu-HU" sz="1600" i="1" dirty="0"/>
              <a:t>minden kornak megvannak a maga műszaki kihívásai, de nem mindig vannak olyan mérnökök, akik fel tudnak nőni a feladathoz</a:t>
            </a:r>
          </a:p>
          <a:p>
            <a:pPr lvl="2"/>
            <a:endParaRPr lang="hu-HU" sz="1600" i="1" dirty="0"/>
          </a:p>
          <a:p>
            <a:pPr lvl="2"/>
            <a:r>
              <a:rPr lang="hu-HU" sz="1600" i="1" dirty="0"/>
              <a:t>az ország újjáépítéséhez, egy szakterület alapjainak lerakásához és magas szintre emeléséhez megvolt a csapat, de a (közel)jövőben előttünk álló feladatok vonatkozásában van okunk a borúlátásra, </a:t>
            </a:r>
            <a:r>
              <a:rPr lang="hu-HU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sajnos valami új lesz a nap alatt</a:t>
            </a:r>
            <a:endParaRPr lang="hu-HU" sz="1600" i="1" dirty="0"/>
          </a:p>
          <a:p>
            <a:pPr algn="r"/>
            <a:endParaRPr lang="hu-HU" sz="800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42605BB0-3703-4CB8-AD2B-F593F95068DE}"/>
              </a:ext>
            </a:extLst>
          </p:cNvPr>
          <p:cNvSpPr txBox="1"/>
          <p:nvPr/>
        </p:nvSpPr>
        <p:spPr>
          <a:xfrm>
            <a:off x="743381" y="305322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„Ment-e a </a:t>
            </a:r>
            <a:r>
              <a:rPr lang="hu-HU" dirty="0"/>
              <a:t>világ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elébb?”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694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CD6F1D92-E738-4EB1-A515-7EB6167D2753}"/>
              </a:ext>
            </a:extLst>
          </p:cNvPr>
          <p:cNvSpPr txBox="1"/>
          <p:nvPr/>
        </p:nvSpPr>
        <p:spPr>
          <a:xfrm>
            <a:off x="5660271" y="1876127"/>
            <a:ext cx="635718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800" b="1" dirty="0"/>
              <a:t>Köszönöm </a:t>
            </a:r>
          </a:p>
          <a:p>
            <a:pPr algn="ctr"/>
            <a:r>
              <a:rPr lang="hu-HU" sz="4800" b="1" dirty="0"/>
              <a:t>a</a:t>
            </a:r>
          </a:p>
          <a:p>
            <a:pPr algn="ctr"/>
            <a:r>
              <a:rPr lang="hu-HU" sz="4800" b="1" dirty="0"/>
              <a:t>figyelmet!</a:t>
            </a:r>
            <a:endParaRPr lang="hu-HU" sz="4800" i="1" dirty="0"/>
          </a:p>
          <a:p>
            <a:pPr algn="r"/>
            <a:endParaRPr lang="hu-HU" sz="800" dirty="0"/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C862F330-6375-4A13-9EEC-81319ACCF7E8}"/>
              </a:ext>
            </a:extLst>
          </p:cNvPr>
          <p:cNvSpPr txBox="1">
            <a:spLocks/>
          </p:cNvSpPr>
          <p:nvPr/>
        </p:nvSpPr>
        <p:spPr>
          <a:xfrm>
            <a:off x="9675846" y="5622563"/>
            <a:ext cx="2341612" cy="5296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E0F778C-B074-482C-A534-61FC6871DFD0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25B4E68-4DA3-463C-A47C-3379E3DF877D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B50E1F0-3330-4F5E-9FAB-F609B8EC1F46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C561230-059F-403D-8EE1-5FBE9E691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CF87E8BC-1C9A-45FB-B7BB-4CBF3984785E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4B8840E4-AA52-45A4-8205-1C7F9FD9363D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94D299DD-FD48-459A-AC03-762FAE94E551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7165E3EE-AA87-FA9B-550B-FCD908A284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24" y="875295"/>
            <a:ext cx="4473398" cy="459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2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140593" y="305322"/>
            <a:ext cx="3808285" cy="931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Rendhagyó (korábbi) méltatás</a:t>
            </a:r>
          </a:p>
          <a:p>
            <a:endParaRPr lang="hu-HU" sz="1200" i="1" dirty="0"/>
          </a:p>
          <a:p>
            <a:endParaRPr lang="hu-HU" sz="1200" i="1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93E73F4D-47D1-4694-A715-1A84CFEF6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7" t="10456" r="33032" b="8491"/>
          <a:stretch/>
        </p:blipFill>
        <p:spPr>
          <a:xfrm>
            <a:off x="5983233" y="996011"/>
            <a:ext cx="5032149" cy="4819012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B950144-C687-4E4F-B32A-74382E9F57A2}"/>
              </a:ext>
            </a:extLst>
          </p:cNvPr>
          <p:cNvSpPr txBox="1"/>
          <p:nvPr/>
        </p:nvSpPr>
        <p:spPr>
          <a:xfrm>
            <a:off x="1176618" y="2309237"/>
            <a:ext cx="42680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800" i="1" dirty="0"/>
              <a:t>Az idén 75 éves Dr. </a:t>
            </a:r>
            <a:r>
              <a:rPr lang="hu-HU" sz="1800" i="1" dirty="0" err="1"/>
              <a:t>Boromisza</a:t>
            </a:r>
            <a:r>
              <a:rPr lang="hu-HU" sz="1800" i="1" dirty="0"/>
              <a:t> Tibor kollégánk kitüntetése a Széchy Károly emlékdíjjal</a:t>
            </a:r>
          </a:p>
          <a:p>
            <a:pPr algn="just"/>
            <a:endParaRPr lang="hu-HU" sz="1800" i="1" dirty="0"/>
          </a:p>
          <a:p>
            <a:pPr algn="just"/>
            <a:r>
              <a:rPr lang="hu-HU" sz="1800" i="1" dirty="0"/>
              <a:t>„…gratulálunk a Széchy díjhoz, </a:t>
            </a:r>
            <a:r>
              <a:rPr lang="hu-HU" sz="1800" b="1" i="1" dirty="0"/>
              <a:t>de</a:t>
            </a:r>
            <a:r>
              <a:rPr lang="hu-HU" sz="1800" i="1" dirty="0"/>
              <a:t> a </a:t>
            </a:r>
            <a:r>
              <a:rPr lang="hu-HU" sz="1800" i="1" dirty="0" err="1"/>
              <a:t>geotechnikai</a:t>
            </a:r>
            <a:r>
              <a:rPr lang="hu-HU" sz="1800" i="1" dirty="0"/>
              <a:t> érdemek mellett </a:t>
            </a:r>
            <a:r>
              <a:rPr lang="hu-HU" sz="1800" b="1" i="1" dirty="0"/>
              <a:t>hangsúlyozzuk</a:t>
            </a:r>
            <a:r>
              <a:rPr lang="hu-HU" sz="1800" i="1" dirty="0"/>
              <a:t> az útügyi munkásságot !…”</a:t>
            </a:r>
          </a:p>
        </p:txBody>
      </p:sp>
    </p:spTree>
    <p:extLst>
      <p:ext uri="{BB962C8B-B14F-4D97-AF65-F5344CB8AC3E}">
        <p14:creationId xmlns:p14="http://schemas.microsoft.com/office/powerpoint/2010/main" val="1316473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838199" y="1101606"/>
            <a:ext cx="5257801" cy="4552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sz="1200" i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>
                <a:latin typeface="LMRoman12-Regular"/>
              </a:rPr>
              <a:t>Államépítészeti Hivatal (Esztergom)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>
                <a:latin typeface="LMRoman12-Regular"/>
              </a:rPr>
              <a:t>KPM Aszfalt és Talajmechanikai laboratórium (Alkotmány utca)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>
                <a:latin typeface="LMRoman12-Regular"/>
              </a:rPr>
              <a:t>Útügyi Kutató Intézet - KÖTUKI - KTI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b="1" dirty="0">
              <a:latin typeface="LMRoman12-Regular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b="1" dirty="0">
                <a:latin typeface="LMRoman12-Regular"/>
              </a:rPr>
              <a:t>ÁKMI Kht.</a:t>
            </a:r>
            <a:endParaRPr lang="hu-HU" sz="1200" i="1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D9E71BDC-791F-4D3B-BCFC-2DAC49ED5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40" y="1045663"/>
            <a:ext cx="3753299" cy="4757194"/>
          </a:xfrm>
          <a:prstGeom prst="rect">
            <a:avLst/>
          </a:prstGeom>
        </p:spPr>
      </p:pic>
      <p:pic>
        <p:nvPicPr>
          <p:cNvPr id="15" name="Tartalom helye 4">
            <a:extLst>
              <a:ext uri="{FF2B5EF4-FFF2-40B4-BE49-F238E27FC236}">
                <a16:creationId xmlns:a16="http://schemas.microsoft.com/office/drawing/2014/main" id="{294AC1CE-6AB7-4B98-AE00-4585F75A4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8" y="3175516"/>
            <a:ext cx="1912236" cy="2445508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32A154BF-D7AB-43C0-B9AA-474BCE5DB661}"/>
              </a:ext>
            </a:extLst>
          </p:cNvPr>
          <p:cNvSpPr txBox="1"/>
          <p:nvPr/>
        </p:nvSpPr>
        <p:spPr>
          <a:xfrm>
            <a:off x="719147" y="318428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Közel 20 év a „közelében”</a:t>
            </a:r>
          </a:p>
        </p:txBody>
      </p:sp>
      <p:pic>
        <p:nvPicPr>
          <p:cNvPr id="17" name="Kép 16" descr="A képen szöveg, könyv, papír, Publikáció látható&#10;&#10;Automatikusan generált leírás">
            <a:extLst>
              <a:ext uri="{FF2B5EF4-FFF2-40B4-BE49-F238E27FC236}">
                <a16:creationId xmlns:a16="http://schemas.microsoft.com/office/drawing/2014/main" id="{F1C25329-BEDD-58C0-E06A-AFBBA2E5B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94" y="2475171"/>
            <a:ext cx="1509231" cy="2215230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60E847D-41CB-8D3A-BF1F-F09BAF73E83E}"/>
              </a:ext>
            </a:extLst>
          </p:cNvPr>
          <p:cNvSpPr txBox="1"/>
          <p:nvPr/>
        </p:nvSpPr>
        <p:spPr>
          <a:xfrm>
            <a:off x="1982495" y="2960496"/>
            <a:ext cx="3945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200" i="1" dirty="0">
                <a:latin typeface="LMRoman12-Regular"/>
              </a:rPr>
              <a:t>„Ha helyhiány miatt nem is domborítottuk ki az ezen időszakban alkotó kollégák kiemelkedő szakmai és szellemi teljesítményének súlyát, kötelességünk hangsúlyozni, hogy ebben a három évtizedben szinte a nulláról hozták létre és helyezték nemzetközi szintre a hazai pályaszerkezetméretezés elméletét és gyakorlatát. Ebben az időszakban a szocialista tábori tagság okozta hátrányok és az internet nélküli világ kommunikációs elmaradtsága ellenére szinte naprakészen ismertük és igény esetén adaptáltuk a legújabb nemzetközi eredményeket. Ez az elismerés jelen gyakorlatunk szomorú kritikája is egyben.”</a:t>
            </a:r>
          </a:p>
        </p:txBody>
      </p:sp>
    </p:spTree>
    <p:extLst>
      <p:ext uri="{BB962C8B-B14F-4D97-AF65-F5344CB8AC3E}">
        <p14:creationId xmlns:p14="http://schemas.microsoft.com/office/powerpoint/2010/main" val="27055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763DD057-5ED5-43AF-8DC7-65A11823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0" t="7896" r="28193" b="14080"/>
          <a:stretch/>
        </p:blipFill>
        <p:spPr>
          <a:xfrm>
            <a:off x="9111018" y="1110817"/>
            <a:ext cx="2754999" cy="3982065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838199" y="1116768"/>
            <a:ext cx="3710203" cy="4573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Gépészmérnök tervek után kultúrmérnök diploma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Lerobbantott kishidak újjáépítése (módszer </a:t>
            </a:r>
            <a:r>
              <a:rPr lang="hu-HU" sz="1800" dirty="0" err="1"/>
              <a:t>kidolg</a:t>
            </a:r>
            <a:r>
              <a:rPr lang="hu-HU" sz="1800" dirty="0"/>
              <a:t>.)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Makadámpályák megóvása (Simon Miklós)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Útpályaszerkezetek (id.  Gáspár László)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Behajlásmérés, megerősítés (id.  Gáspár László)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Diagnosztika (</a:t>
            </a:r>
            <a:r>
              <a:rPr lang="hu-HU" sz="1800" dirty="0" err="1"/>
              <a:t>Schváb</a:t>
            </a:r>
            <a:r>
              <a:rPr lang="hu-HU" sz="1800" dirty="0"/>
              <a:t> János)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„Kérdezzük meg Tibor bácsit!”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8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Közéleti szerep</a:t>
            </a:r>
            <a:br>
              <a:rPr lang="hu-HU" sz="1800" dirty="0"/>
            </a:br>
            <a:r>
              <a:rPr lang="hu-HU" sz="1800" dirty="0"/>
              <a:t>(pl. Útügyi Napok szervezés)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Könyvek, jegyzetek, recenziók </a:t>
            </a:r>
            <a:br>
              <a:rPr lang="hu-HU" sz="1800" dirty="0"/>
            </a:br>
            <a:r>
              <a:rPr lang="hu-HU" sz="1800" dirty="0"/>
              <a:t>(pl. Írott emlékeink)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800" dirty="0"/>
              <a:t>Számos díj, elismerés </a:t>
            </a:r>
            <a:br>
              <a:rPr lang="hu-HU" sz="1800" dirty="0"/>
            </a:br>
            <a:r>
              <a:rPr lang="hu-HU" sz="1800" dirty="0"/>
              <a:t>(pl. Az év útkaparója)</a:t>
            </a:r>
            <a:endParaRPr lang="hu-HU" sz="1200" i="1" dirty="0">
              <a:latin typeface="LMRoman12-Regular"/>
            </a:endParaRPr>
          </a:p>
          <a:p>
            <a:pPr algn="l"/>
            <a:endParaRPr lang="hu-HU" sz="1200" i="1" dirty="0">
              <a:latin typeface="LMRoman12-Regular"/>
            </a:endParaRPr>
          </a:p>
          <a:p>
            <a:pPr algn="l"/>
            <a:endParaRPr lang="hu-HU" sz="1200" i="1" dirty="0">
              <a:latin typeface="LMRoman12-Regular"/>
            </a:endParaRPr>
          </a:p>
        </p:txBody>
      </p:sp>
      <p:pic>
        <p:nvPicPr>
          <p:cNvPr id="14" name="Tartalom helye 4">
            <a:extLst>
              <a:ext uri="{FF2B5EF4-FFF2-40B4-BE49-F238E27FC236}">
                <a16:creationId xmlns:a16="http://schemas.microsoft.com/office/drawing/2014/main" id="{C4DF9054-60DC-4D87-9CFF-64A14A760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32" y="803741"/>
            <a:ext cx="2340313" cy="332699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0E89525-E728-4D1C-B91D-6BF900729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16" y="2178661"/>
            <a:ext cx="2754999" cy="38456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E7B10A-9520-4A7A-BCE6-347BE4A57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3308" r="19386" b="8743"/>
          <a:stretch/>
        </p:blipFill>
        <p:spPr bwMode="auto">
          <a:xfrm>
            <a:off x="4317272" y="3313437"/>
            <a:ext cx="1578908" cy="22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7BE2DC34-1746-4101-8528-A0032F67F5D3}"/>
              </a:ext>
            </a:extLst>
          </p:cNvPr>
          <p:cNvSpPr txBox="1"/>
          <p:nvPr/>
        </p:nvSpPr>
        <p:spPr>
          <a:xfrm>
            <a:off x="692134" y="308013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„akinek szerénységénél csak a munkássága nagyobb”</a:t>
            </a:r>
          </a:p>
        </p:txBody>
      </p:sp>
    </p:spTree>
    <p:extLst>
      <p:ext uri="{BB962C8B-B14F-4D97-AF65-F5344CB8AC3E}">
        <p14:creationId xmlns:p14="http://schemas.microsoft.com/office/powerpoint/2010/main" val="103627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838200" y="965843"/>
            <a:ext cx="34683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800" i="1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FEF9293-CED8-4874-8F08-51A4BD581A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62" t="8358" r="40773" b="18125"/>
          <a:stretch/>
        </p:blipFill>
        <p:spPr>
          <a:xfrm>
            <a:off x="5891793" y="1080655"/>
            <a:ext cx="2607515" cy="390207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77EFBAB-0DD6-43E6-A626-211AB7035E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26" t="8474" r="40387" b="18010"/>
          <a:stretch/>
        </p:blipFill>
        <p:spPr>
          <a:xfrm>
            <a:off x="8746285" y="1869034"/>
            <a:ext cx="2607515" cy="3751990"/>
          </a:xfrm>
          <a:prstGeom prst="rect">
            <a:avLst/>
          </a:prstGeom>
        </p:spPr>
      </p:pic>
      <p:pic>
        <p:nvPicPr>
          <p:cNvPr id="2" name="CUT - Boromissza Tibor 2018.06.18..WMA">
            <a:hlinkClick r:id="" action="ppaction://media"/>
            <a:extLst>
              <a:ext uri="{FF2B5EF4-FFF2-40B4-BE49-F238E27FC236}">
                <a16:creationId xmlns:a16="http://schemas.microsoft.com/office/drawing/2014/main" id="{5BEC8AC4-ED8D-48DB-AB42-493BE3475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2194" y="2379747"/>
            <a:ext cx="1394787" cy="1394787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CE50067-87C4-4CBD-B2C1-A0FF108CC686}"/>
              </a:ext>
            </a:extLst>
          </p:cNvPr>
          <p:cNvSpPr txBox="1"/>
          <p:nvPr/>
        </p:nvSpPr>
        <p:spPr>
          <a:xfrm>
            <a:off x="772197" y="1228885"/>
            <a:ext cx="48153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 behajlásmérés rendkívül korai és korszerű magyarországi elterjedése </a:t>
            </a:r>
            <a:r>
              <a:rPr lang="hu-HU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Boromisza</a:t>
            </a:r>
            <a:r>
              <a:rPr lang="hu-H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Tibornak és id. Gáspár Lászlónak köszönhető”            </a:t>
            </a:r>
            <a:r>
              <a:rPr lang="hu-HU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Nemesdy</a:t>
            </a:r>
            <a:r>
              <a:rPr lang="hu-HU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Ervin</a:t>
            </a:r>
            <a:endParaRPr lang="hu-HU" sz="1200" i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110BC55-B881-495C-B21D-0F8F4F0BF599}"/>
              </a:ext>
            </a:extLst>
          </p:cNvPr>
          <p:cNvSpPr txBox="1"/>
          <p:nvPr/>
        </p:nvSpPr>
        <p:spPr>
          <a:xfrm>
            <a:off x="772197" y="4000081"/>
            <a:ext cx="4943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A 80-as évek második felében Dr. </a:t>
            </a:r>
            <a:r>
              <a:rPr lang="hu-HU" dirty="0" err="1">
                <a:latin typeface="Calibri" panose="020F0502020204030204" pitchFamily="34" charset="0"/>
                <a:cs typeface="Times New Roman" panose="02020603050405020304" pitchFamily="18" charset="0"/>
              </a:rPr>
              <a:t>Boromisza</a:t>
            </a:r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 Tibor, Dr. Tóth Ernő és Zsiga - Kiss Endre javaslatot tettek a differenciáltabb hazai „megengedett lehajlások” követelmény képleteire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31D4F75-D7B4-4D42-9935-7839008462AC}"/>
              </a:ext>
            </a:extLst>
          </p:cNvPr>
          <p:cNvSpPr txBox="1"/>
          <p:nvPr/>
        </p:nvSpPr>
        <p:spPr>
          <a:xfrm>
            <a:off x="762492" y="341329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A burkolat-megerősítések méretezése </a:t>
            </a:r>
            <a:endParaRPr lang="hu-HU" sz="1800" i="1" dirty="0"/>
          </a:p>
        </p:txBody>
      </p:sp>
    </p:spTree>
    <p:extLst>
      <p:ext uri="{BB962C8B-B14F-4D97-AF65-F5344CB8AC3E}">
        <p14:creationId xmlns:p14="http://schemas.microsoft.com/office/powerpoint/2010/main" val="33416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1015604" y="3727617"/>
            <a:ext cx="2823697" cy="78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800" dirty="0"/>
              <a:t>2006: A „PÓTLAP”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DA46BC5-441B-4E80-BBBD-5383070DB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39" t="18585" r="40532" b="13501"/>
          <a:stretch/>
        </p:blipFill>
        <p:spPr>
          <a:xfrm>
            <a:off x="7690532" y="1080655"/>
            <a:ext cx="3561508" cy="4681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D20302E-EB36-4CDE-87D7-108023D5E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18" t="63510" r="41487" b="31653"/>
          <a:stretch/>
        </p:blipFill>
        <p:spPr>
          <a:xfrm>
            <a:off x="939960" y="4768761"/>
            <a:ext cx="6957567" cy="7378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10B2E34A-493C-4104-92CE-2EAD5675F6EE}"/>
              </a:ext>
            </a:extLst>
          </p:cNvPr>
          <p:cNvSpPr txBox="1"/>
          <p:nvPr/>
        </p:nvSpPr>
        <p:spPr>
          <a:xfrm>
            <a:off x="772197" y="329384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komplex megközelítés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361C0F4-E6B3-487A-BB5A-2E898E83C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90" t="14363" r="40097" b="8763"/>
          <a:stretch/>
        </p:blipFill>
        <p:spPr>
          <a:xfrm>
            <a:off x="4847723" y="1070818"/>
            <a:ext cx="2350675" cy="342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785E3067-D5E4-4C22-8A18-47BB86278D2F}"/>
              </a:ext>
            </a:extLst>
          </p:cNvPr>
          <p:cNvSpPr txBox="1"/>
          <p:nvPr/>
        </p:nvSpPr>
        <p:spPr>
          <a:xfrm>
            <a:off x="942000" y="940223"/>
            <a:ext cx="35615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„Remélhetően nem várat magára sokáig a hazai, régi statikus lehajlásmérések és az új, dinamikus behajlásmérések között kidolgozható, megbízható korrelációs átszámítás.” </a:t>
            </a:r>
          </a:p>
          <a:p>
            <a:r>
              <a:rPr lang="hu-HU" i="1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hu-HU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hu-HU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Nemesdy</a:t>
            </a:r>
            <a:r>
              <a:rPr lang="hu-HU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1993)</a:t>
            </a:r>
            <a:endParaRPr lang="hu-HU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17E9081F-7FAE-4C1D-81F8-A16E747E5B2B}"/>
              </a:ext>
            </a:extLst>
          </p:cNvPr>
          <p:cNvSpPr/>
          <p:nvPr/>
        </p:nvSpPr>
        <p:spPr>
          <a:xfrm>
            <a:off x="7897527" y="4194441"/>
            <a:ext cx="3216858" cy="34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212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772197" y="1250039"/>
            <a:ext cx="3468330" cy="235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1800" dirty="0"/>
              <a:t>A (mára lekopott) komplex megközelítés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cs typeface="Times New Roman" panose="02020603050405020304" pitchFamily="18" charset="0"/>
              </a:rPr>
              <a:t>Hőmérséklet/Éghajlat</a:t>
            </a:r>
            <a:endParaRPr lang="hu-HU" sz="1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hu-HU" sz="1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hu-HU" sz="1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4">
            <a:extLst>
              <a:ext uri="{FF2B5EF4-FFF2-40B4-BE49-F238E27FC236}">
                <a16:creationId xmlns:a16="http://schemas.microsoft.com/office/drawing/2014/main" id="{FD38A745-6346-4AE0-9B9E-57456CFD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27"/>
          <a:stretch>
            <a:fillRect/>
          </a:stretch>
        </p:blipFill>
        <p:spPr bwMode="auto">
          <a:xfrm>
            <a:off x="4965700" y="786485"/>
            <a:ext cx="63881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églalap 8">
            <a:extLst>
              <a:ext uri="{FF2B5EF4-FFF2-40B4-BE49-F238E27FC236}">
                <a16:creationId xmlns:a16="http://schemas.microsoft.com/office/drawing/2014/main" id="{74F0C71E-774F-45B0-A1B1-9C7C1FEC3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745" y="1343606"/>
            <a:ext cx="20131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800" dirty="0">
                <a:cs typeface="Arial" panose="020B0604020202020204" pitchFamily="34" charset="0"/>
              </a:rPr>
              <a:t>Forrás: dr. Boromisza Tibor: Méretezési praktikum, 1997</a:t>
            </a:r>
            <a:endParaRPr lang="el-GR" altLang="hu-HU" sz="800" dirty="0">
              <a:cs typeface="Arial" panose="020B0604020202020204" pitchFamily="34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38E2E9D-22DB-4A71-8AC0-D77E5364840E}"/>
              </a:ext>
            </a:extLst>
          </p:cNvPr>
          <p:cNvSpPr txBox="1"/>
          <p:nvPr/>
        </p:nvSpPr>
        <p:spPr>
          <a:xfrm>
            <a:off x="772197" y="3120362"/>
            <a:ext cx="3885045" cy="242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Mi teszünk, mit tehetünk mérnöki eszközökkel az élhető jövőért? </a:t>
            </a:r>
          </a:p>
          <a:p>
            <a:pPr algn="r">
              <a:lnSpc>
                <a:spcPct val="107000"/>
              </a:lnSpc>
            </a:pPr>
            <a:r>
              <a:rPr lang="hu-HU" sz="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(MAUT innovációs fórum </a:t>
            </a:r>
          </a:p>
          <a:p>
            <a:pPr algn="r">
              <a:lnSpc>
                <a:spcPct val="107000"/>
              </a:lnSpc>
            </a:pPr>
            <a:r>
              <a:rPr lang="hu-HU" sz="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Városi utak és környezetvédelem </a:t>
            </a:r>
          </a:p>
          <a:p>
            <a:pPr algn="r">
              <a:lnSpc>
                <a:spcPct val="107000"/>
              </a:lnSpc>
            </a:pPr>
            <a:r>
              <a:rPr lang="hu-HU" sz="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2023. március 30.)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1929C25A-7072-4F0C-A67A-E0E2670BFF66}"/>
              </a:ext>
            </a:extLst>
          </p:cNvPr>
          <p:cNvSpPr txBox="1"/>
          <p:nvPr/>
        </p:nvSpPr>
        <p:spPr>
          <a:xfrm>
            <a:off x="700058" y="304637"/>
            <a:ext cx="626216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 pályaszerkezet tartósságát befolyásoló tényezők</a:t>
            </a:r>
          </a:p>
        </p:txBody>
      </p:sp>
    </p:spTree>
    <p:extLst>
      <p:ext uri="{BB962C8B-B14F-4D97-AF65-F5344CB8AC3E}">
        <p14:creationId xmlns:p14="http://schemas.microsoft.com/office/powerpoint/2010/main" val="299023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Kép helye 4" descr="Lehet, hogy egy kép erről: szöveg">
            <a:extLst>
              <a:ext uri="{FF2B5EF4-FFF2-40B4-BE49-F238E27FC236}">
                <a16:creationId xmlns:a16="http://schemas.microsoft.com/office/drawing/2014/main" id="{3204520E-63A8-4A96-8C89-80C6E51CF67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0" b="9080"/>
          <a:stretch>
            <a:fillRect/>
          </a:stretch>
        </p:blipFill>
        <p:spPr bwMode="auto">
          <a:xfrm>
            <a:off x="5744507" y="1063977"/>
            <a:ext cx="5102145" cy="42516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B6B97D90-182D-4423-9756-7D764355B3C3}"/>
              </a:ext>
            </a:extLst>
          </p:cNvPr>
          <p:cNvSpPr txBox="1"/>
          <p:nvPr/>
        </p:nvSpPr>
        <p:spPr>
          <a:xfrm>
            <a:off x="5499273" y="5368887"/>
            <a:ext cx="6096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i="1" dirty="0"/>
              <a:t>Forrás: https://tiremeetsroad.com/2020/02/12/shocking-photo-shows-uk-tesla-supercharger-bays-underwater-built-on-flood-plain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08FBB57-AAFA-4C6D-BF41-068633465F5B}"/>
              </a:ext>
            </a:extLst>
          </p:cNvPr>
          <p:cNvSpPr txBox="1"/>
          <p:nvPr/>
        </p:nvSpPr>
        <p:spPr>
          <a:xfrm>
            <a:off x="677567" y="364375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Klímastratégia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C5FFBAC-3AD7-6496-FC42-2B9F536B1E67}"/>
              </a:ext>
            </a:extLst>
          </p:cNvPr>
          <p:cNvSpPr txBox="1"/>
          <p:nvPr/>
        </p:nvSpPr>
        <p:spPr>
          <a:xfrm>
            <a:off x="1040451" y="1663647"/>
            <a:ext cx="364999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Mitigáció: </a:t>
            </a:r>
          </a:p>
          <a:p>
            <a:pPr algn="l"/>
            <a:r>
              <a:rPr lang="hu-HU" sz="1800" dirty="0"/>
              <a:t>a klímaváltozást okozó üvegházhatású gázok légkörbe kerülésének visszafogása, a bolygó üvegházhatásúgáz-elnyelő képességének növelése</a:t>
            </a:r>
          </a:p>
          <a:p>
            <a:pPr algn="just"/>
            <a:endParaRPr lang="hu-HU" dirty="0"/>
          </a:p>
          <a:p>
            <a:pPr algn="just"/>
            <a:r>
              <a:rPr lang="hu-HU" b="1" dirty="0"/>
              <a:t>Adaptáció: </a:t>
            </a:r>
          </a:p>
          <a:p>
            <a:pPr algn="l"/>
            <a:r>
              <a:rPr lang="hu-HU" sz="1800" dirty="0"/>
              <a:t>a klímaváltozás negatív hatásaihoz való alkalmazkodás</a:t>
            </a:r>
            <a:r>
              <a:rPr lang="hu-HU" dirty="0"/>
              <a:t>, s</a:t>
            </a:r>
            <a:r>
              <a:rPr lang="hu-HU" sz="1800" dirty="0"/>
              <a:t>zemléletformálás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2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C4BB5C96-8EAC-429C-AAB7-CC1C574E1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5846" y="5622563"/>
            <a:ext cx="2341612" cy="529602"/>
          </a:xfrm>
        </p:spPr>
        <p:txBody>
          <a:bodyPr>
            <a:normAutofit fontScale="25000" lnSpcReduction="20000"/>
          </a:bodyPr>
          <a:lstStyle/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endParaRPr lang="hu-HU" cap="all" spc="30" dirty="0">
              <a:latin typeface="+mj-lt"/>
              <a:ea typeface="+mj-ea"/>
              <a:cs typeface="+mj-cs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400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BUDAPEST, 2023. szeptember 21.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EBA462C-BAAD-4322-8580-8931EAE59B59}"/>
              </a:ext>
            </a:extLst>
          </p:cNvPr>
          <p:cNvSpPr/>
          <p:nvPr/>
        </p:nvSpPr>
        <p:spPr>
          <a:xfrm>
            <a:off x="9878291" y="360218"/>
            <a:ext cx="1717964" cy="72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690DFA-FA71-4124-AD1E-43A40571710C}"/>
              </a:ext>
            </a:extLst>
          </p:cNvPr>
          <p:cNvSpPr txBox="1"/>
          <p:nvPr/>
        </p:nvSpPr>
        <p:spPr>
          <a:xfrm>
            <a:off x="1669344" y="5732908"/>
            <a:ext cx="6829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BUDAPESTI MŰSZAKI ÉS GAZDASÁGTUDOMÁNYI EGYETEM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Neue-Medium"/>
                <a:cs typeface="Open Sans" panose="020B0606030504020204" pitchFamily="34" charset="0"/>
              </a:rPr>
              <a:t>Építőmérnöki Kar - építőmérnök képzés 1782 óta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00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rgbClr val="588824"/>
                </a:solidFill>
                <a:effectLst/>
                <a:latin typeface="HelveticaNeue-Medium"/>
                <a:cs typeface="Open Sans" panose="020B0606030504020204" pitchFamily="34" charset="0"/>
              </a:rPr>
              <a:t>ÚT ÉS VASÚTÉPÍTÉSI TANSZÉK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C0B0B67-9A68-4F10-A03C-8A36F0B3A2B7}"/>
              </a:ext>
            </a:extLst>
          </p:cNvPr>
          <p:cNvSpPr/>
          <p:nvPr/>
        </p:nvSpPr>
        <p:spPr>
          <a:xfrm>
            <a:off x="677567" y="5621025"/>
            <a:ext cx="897147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55BC86-AF32-4738-8A7F-EF81635D2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7" y="5732908"/>
            <a:ext cx="707886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473954-6DBC-4112-A1D8-B87B9D11DFF6}"/>
              </a:ext>
            </a:extLst>
          </p:cNvPr>
          <p:cNvSpPr txBox="1"/>
          <p:nvPr/>
        </p:nvSpPr>
        <p:spPr>
          <a:xfrm>
            <a:off x="7125559" y="456708"/>
            <a:ext cx="4470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1000" b="1" cap="all" spc="3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Dr. </a:t>
            </a:r>
            <a:r>
              <a:rPr lang="hu-HU" b="0" dirty="0" err="1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Boromisza</a:t>
            </a: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 Tibor emlékülés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b="0" dirty="0">
              <a:solidFill>
                <a:srgbClr val="000000"/>
              </a:solidFill>
              <a:latin typeface="HelveticaNeue-Medium"/>
              <a:cs typeface="Open Sans" panose="020B060603050402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0" dirty="0">
                <a:solidFill>
                  <a:srgbClr val="000000"/>
                </a:solidFill>
                <a:latin typeface="HelveticaNeue-Medium"/>
                <a:cs typeface="Open Sans" panose="020B0606030504020204" pitchFamily="34" charset="0"/>
              </a:rPr>
              <a:t>MAÚT Magyar Út- és Vasútügyi Társaság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A6491FE-09DD-6B96-A67D-D0D259A23222}"/>
              </a:ext>
            </a:extLst>
          </p:cNvPr>
          <p:cNvCxnSpPr>
            <a:cxnSpLocks/>
          </p:cNvCxnSpPr>
          <p:nvPr/>
        </p:nvCxnSpPr>
        <p:spPr>
          <a:xfrm>
            <a:off x="1669344" y="6152165"/>
            <a:ext cx="100644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7B17D82F-97E6-E158-62FE-00943F05E706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72197" y="720436"/>
            <a:ext cx="10824058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03196AA6-EE9E-4F8F-B412-05C57D6F9EFD}"/>
              </a:ext>
            </a:extLst>
          </p:cNvPr>
          <p:cNvSpPr txBox="1">
            <a:spLocks/>
          </p:cNvSpPr>
          <p:nvPr/>
        </p:nvSpPr>
        <p:spPr>
          <a:xfrm>
            <a:off x="838199" y="1269686"/>
            <a:ext cx="47130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800" dirty="0"/>
          </a:p>
        </p:txBody>
      </p:sp>
      <p:graphicFrame>
        <p:nvGraphicFramePr>
          <p:cNvPr id="14" name="Tartalom helye 10">
            <a:extLst>
              <a:ext uri="{FF2B5EF4-FFF2-40B4-BE49-F238E27FC236}">
                <a16:creationId xmlns:a16="http://schemas.microsoft.com/office/drawing/2014/main" id="{2F3920CB-B1F4-49CB-B6FD-337EA64BF0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943639"/>
              </p:ext>
            </p:extLst>
          </p:nvPr>
        </p:nvGraphicFramePr>
        <p:xfrm>
          <a:off x="563097" y="622677"/>
          <a:ext cx="6771562" cy="531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Szövegdoboz 15">
            <a:extLst>
              <a:ext uri="{FF2B5EF4-FFF2-40B4-BE49-F238E27FC236}">
                <a16:creationId xmlns:a16="http://schemas.microsoft.com/office/drawing/2014/main" id="{0F89FB5C-C208-4D84-9ED4-08E4EE23AF0A}"/>
              </a:ext>
            </a:extLst>
          </p:cNvPr>
          <p:cNvSpPr txBox="1"/>
          <p:nvPr/>
        </p:nvSpPr>
        <p:spPr>
          <a:xfrm>
            <a:off x="772197" y="336502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/>
              <a:t>Mitigáció</a:t>
            </a:r>
            <a:endParaRPr lang="hu-HU" dirty="0"/>
          </a:p>
        </p:txBody>
      </p:sp>
      <p:sp>
        <p:nvSpPr>
          <p:cNvPr id="2" name="Tartalom helye 3">
            <a:extLst>
              <a:ext uri="{FF2B5EF4-FFF2-40B4-BE49-F238E27FC236}">
                <a16:creationId xmlns:a16="http://schemas.microsoft.com/office/drawing/2014/main" id="{9046D90D-5F43-B909-41AF-202D832AAEEC}"/>
              </a:ext>
            </a:extLst>
          </p:cNvPr>
          <p:cNvSpPr txBox="1">
            <a:spLocks/>
          </p:cNvSpPr>
          <p:nvPr/>
        </p:nvSpPr>
        <p:spPr>
          <a:xfrm>
            <a:off x="7470696" y="1122590"/>
            <a:ext cx="4263121" cy="5132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u-HU" sz="2900" b="1" dirty="0"/>
              <a:t>Dekarbonizációs tervek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900" dirty="0"/>
              <a:t>hogyan csökkenthetjük kibocsátást </a:t>
            </a:r>
            <a:br>
              <a:rPr lang="hu-HU" sz="2900" dirty="0"/>
            </a:br>
            <a:r>
              <a:rPr lang="hu-HU" sz="2900" dirty="0"/>
              <a:t>a következők révén:</a:t>
            </a:r>
          </a:p>
          <a:p>
            <a:pPr lvl="1" algn="l">
              <a:lnSpc>
                <a:spcPct val="120000"/>
              </a:lnSpc>
              <a:spcBef>
                <a:spcPts val="0"/>
              </a:spcBef>
            </a:pPr>
            <a:r>
              <a:rPr lang="hu-HU" sz="2500" dirty="0"/>
              <a:t>nyersanyagok </a:t>
            </a:r>
            <a:r>
              <a:rPr lang="hu-HU" sz="2500" dirty="0" err="1"/>
              <a:t>dekarbonizálása</a:t>
            </a:r>
            <a:endParaRPr lang="hu-HU" sz="2500" dirty="0"/>
          </a:p>
          <a:p>
            <a:pPr lvl="1" algn="l">
              <a:lnSpc>
                <a:spcPct val="120000"/>
              </a:lnSpc>
              <a:spcBef>
                <a:spcPts val="0"/>
              </a:spcBef>
            </a:pPr>
            <a:r>
              <a:rPr lang="hu-HU" sz="2500" dirty="0"/>
              <a:t>a gyártás szén-dioxid-mentesítése</a:t>
            </a:r>
          </a:p>
          <a:p>
            <a:pPr lvl="1" algn="l">
              <a:lnSpc>
                <a:spcPct val="120000"/>
              </a:lnSpc>
              <a:spcBef>
                <a:spcPts val="0"/>
              </a:spcBef>
            </a:pPr>
            <a:r>
              <a:rPr lang="hu-HU" sz="2500" dirty="0"/>
              <a:t>a szállítás és a beépítés szén-dioxid</a:t>
            </a:r>
          </a:p>
          <a:p>
            <a:pPr lvl="1" algn="l">
              <a:lnSpc>
                <a:spcPct val="120000"/>
              </a:lnSpc>
              <a:spcBef>
                <a:spcPts val="0"/>
              </a:spcBef>
            </a:pPr>
            <a:r>
              <a:rPr lang="hu-HU" sz="2500" dirty="0"/>
              <a:t>mentessé tétele</a:t>
            </a:r>
          </a:p>
          <a:p>
            <a:pPr lvl="1" algn="l">
              <a:lnSpc>
                <a:spcPct val="120000"/>
              </a:lnSpc>
              <a:spcBef>
                <a:spcPts val="0"/>
              </a:spcBef>
            </a:pPr>
            <a:r>
              <a:rPr lang="hu-HU" sz="2500" dirty="0"/>
              <a:t>összhang az A1-A5 modulokkal (EN 15804)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u-HU" sz="29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hu-HU" sz="2900" b="1" dirty="0"/>
              <a:t>Fenntarthatóság és az életciklus elemzés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dirty="0"/>
              <a:t>SUNRA (</a:t>
            </a:r>
            <a:r>
              <a:rPr lang="en-US" sz="2900" dirty="0" err="1"/>
              <a:t>SUstainability</a:t>
            </a:r>
            <a:r>
              <a:rPr lang="en-US" sz="2900" dirty="0"/>
              <a:t> for National Road Administrations)</a:t>
            </a:r>
            <a:endParaRPr lang="hu-HU" sz="2900" dirty="0"/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dirty="0"/>
              <a:t>CEREAL (CO2 Emission </a:t>
            </a:r>
            <a:r>
              <a:rPr lang="en-US" sz="2900" dirty="0" err="1"/>
              <a:t>REduction</a:t>
            </a:r>
            <a:r>
              <a:rPr lang="en-US" sz="2900" dirty="0"/>
              <a:t> in </a:t>
            </a:r>
            <a:r>
              <a:rPr lang="en-US" sz="2900" dirty="0" err="1"/>
              <a:t>roAd</a:t>
            </a:r>
            <a:r>
              <a:rPr lang="en-US" sz="2900" dirty="0"/>
              <a:t> Lifecycles)</a:t>
            </a:r>
            <a:endParaRPr lang="hu-HU" sz="2900" dirty="0"/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dirty="0"/>
              <a:t>LICCER (</a:t>
            </a:r>
            <a:r>
              <a:rPr lang="en-US" sz="2900" dirty="0" err="1"/>
              <a:t>LIfe</a:t>
            </a:r>
            <a:r>
              <a:rPr lang="en-US" sz="2900" dirty="0"/>
              <a:t> Cycle Considerations in EIA of Road Infrastructure)</a:t>
            </a:r>
            <a:endParaRPr lang="hu-HU" sz="2900" dirty="0"/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dirty="0"/>
              <a:t>MIRAVEC (Modelling Infrastructure influence of </a:t>
            </a:r>
            <a:r>
              <a:rPr lang="en-US" sz="2900" dirty="0" err="1"/>
              <a:t>RoAd</a:t>
            </a:r>
            <a:r>
              <a:rPr lang="en-US" sz="2900" dirty="0"/>
              <a:t> Vehicle Energy Consumption)</a:t>
            </a:r>
            <a:endParaRPr lang="hu-HU" sz="29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hu-HU" sz="2900" dirty="0"/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900" b="1" dirty="0" err="1"/>
              <a:t>asPECT</a:t>
            </a:r>
            <a:r>
              <a:rPr lang="hu-HU" sz="2900" b="1" dirty="0"/>
              <a:t> (</a:t>
            </a:r>
            <a:r>
              <a:rPr lang="hu-HU" sz="2900" b="1" dirty="0" err="1"/>
              <a:t>asphalt</a:t>
            </a:r>
            <a:r>
              <a:rPr lang="hu-HU" sz="2900" b="1" dirty="0"/>
              <a:t> </a:t>
            </a:r>
            <a:r>
              <a:rPr lang="hu-HU" sz="2900" b="1" dirty="0" err="1"/>
              <a:t>Pavement</a:t>
            </a:r>
            <a:r>
              <a:rPr lang="hu-HU" sz="2900" b="1" dirty="0"/>
              <a:t> </a:t>
            </a:r>
            <a:r>
              <a:rPr lang="hu-HU" sz="2900" b="1" dirty="0" err="1"/>
              <a:t>Embodied</a:t>
            </a:r>
            <a:r>
              <a:rPr lang="hu-HU" sz="2900" b="1" dirty="0"/>
              <a:t> </a:t>
            </a:r>
            <a:r>
              <a:rPr lang="hu-HU" sz="2900" b="1" dirty="0" err="1"/>
              <a:t>Carbon</a:t>
            </a:r>
            <a:r>
              <a:rPr lang="hu-HU" sz="2900" b="1" dirty="0"/>
              <a:t> </a:t>
            </a:r>
            <a:r>
              <a:rPr lang="hu-HU" sz="2900" b="1" dirty="0" err="1"/>
              <a:t>Tool</a:t>
            </a:r>
            <a:r>
              <a:rPr lang="hu-HU" sz="2900" b="1" dirty="0"/>
              <a:t>)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900" dirty="0" err="1"/>
              <a:t>DuboCalc</a:t>
            </a:r>
            <a:r>
              <a:rPr lang="hu-HU" sz="2900" dirty="0"/>
              <a:t> (</a:t>
            </a:r>
            <a:r>
              <a:rPr lang="hu-HU" sz="2900" dirty="0" err="1"/>
              <a:t>Sustainable</a:t>
            </a:r>
            <a:r>
              <a:rPr lang="hu-HU" sz="2900" dirty="0"/>
              <a:t> </a:t>
            </a:r>
            <a:r>
              <a:rPr lang="hu-HU" sz="2900" dirty="0" err="1"/>
              <a:t>Construction</a:t>
            </a:r>
            <a:r>
              <a:rPr lang="hu-HU" sz="2900" dirty="0"/>
              <a:t> </a:t>
            </a:r>
            <a:r>
              <a:rPr lang="hu-HU" sz="2900" dirty="0" err="1"/>
              <a:t>Calculator</a:t>
            </a:r>
            <a:r>
              <a:rPr lang="hu-HU" sz="2900" dirty="0"/>
              <a:t>)</a:t>
            </a: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900" dirty="0" err="1"/>
              <a:t>Klimatkalkyl</a:t>
            </a:r>
            <a:endParaRPr lang="hu-HU" sz="29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564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A5BFFD2EECEBF409486C44F72D4BCF1" ma:contentTypeVersion="13" ma:contentTypeDescription="Új dokumentum létrehozása." ma:contentTypeScope="" ma:versionID="6137509d8417584fabbddc2a0a512837">
  <xsd:schema xmlns:xsd="http://www.w3.org/2001/XMLSchema" xmlns:xs="http://www.w3.org/2001/XMLSchema" xmlns:p="http://schemas.microsoft.com/office/2006/metadata/properties" xmlns:ns2="24d380d2-2cfc-48ba-9e19-546a82f24909" xmlns:ns3="9e91e7cc-7a5b-47f5-867a-fa6c01cabc66" targetNamespace="http://schemas.microsoft.com/office/2006/metadata/properties" ma:root="true" ma:fieldsID="5badf7a9069e35130d0e9d1c6fcde721" ns2:_="" ns3:_="">
    <xsd:import namespace="24d380d2-2cfc-48ba-9e19-546a82f24909"/>
    <xsd:import namespace="9e91e7cc-7a5b-47f5-867a-fa6c01cabc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380d2-2cfc-48ba-9e19-546a82f249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16098afa-4949-4470-96b6-ebdbebe4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91e7cc-7a5b-47f5-867a-fa6c01cabc6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cd5858d-69ec-4dc3-a9a4-6bda574373db}" ma:internalName="TaxCatchAll" ma:showField="CatchAllData" ma:web="9e91e7cc-7a5b-47f5-867a-fa6c01cabc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CD9EF8-57EE-45F2-AC63-FC4FA75E012C}"/>
</file>

<file path=customXml/itemProps2.xml><?xml version="1.0" encoding="utf-8"?>
<ds:datastoreItem xmlns:ds="http://schemas.openxmlformats.org/officeDocument/2006/customXml" ds:itemID="{6ECD02F8-6C28-483B-B9E6-936C12357BA1}"/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2421</Words>
  <Application>Microsoft Office PowerPoint</Application>
  <PresentationFormat>Szélesvásznú</PresentationFormat>
  <Paragraphs>425</Paragraphs>
  <Slides>18</Slides>
  <Notes>12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HelveticaNeue-Medium</vt:lpstr>
      <vt:lpstr>LMRoman12-Regular</vt:lpstr>
      <vt:lpstr>Office-téma</vt:lpstr>
      <vt:lpstr>Dr. Boromisza Tibor – Egy kiemelkedő gyakorlati érzékű „uomo universale”.  Hajlékony útpályaszerkezetek méretezése és a (Klíma)változás    Dr. Tóth Csaba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fenntartható útpályaszerkezetek a hazai gyakorlat és a nemzetközi trendek fényében.     Dr. Tóth Csaba</dc:title>
  <dc:creator>Csaba Tóth</dc:creator>
  <cp:lastModifiedBy>Oktató</cp:lastModifiedBy>
  <cp:revision>199</cp:revision>
  <dcterms:created xsi:type="dcterms:W3CDTF">2023-03-15T07:53:40Z</dcterms:created>
  <dcterms:modified xsi:type="dcterms:W3CDTF">2023-09-19T15:04:05Z</dcterms:modified>
</cp:coreProperties>
</file>